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40"/>
  </p:notesMasterIdLst>
  <p:sldIdLst>
    <p:sldId id="293" r:id="rId6"/>
    <p:sldId id="296" r:id="rId7"/>
    <p:sldId id="301" r:id="rId8"/>
    <p:sldId id="306" r:id="rId9"/>
    <p:sldId id="297" r:id="rId10"/>
    <p:sldId id="299" r:id="rId11"/>
    <p:sldId id="298" r:id="rId12"/>
    <p:sldId id="331" r:id="rId13"/>
    <p:sldId id="315" r:id="rId14"/>
    <p:sldId id="316" r:id="rId15"/>
    <p:sldId id="309" r:id="rId16"/>
    <p:sldId id="312" r:id="rId17"/>
    <p:sldId id="318" r:id="rId18"/>
    <p:sldId id="310" r:id="rId19"/>
    <p:sldId id="319" r:id="rId20"/>
    <p:sldId id="320" r:id="rId21"/>
    <p:sldId id="321" r:id="rId22"/>
    <p:sldId id="322" r:id="rId23"/>
    <p:sldId id="323" r:id="rId24"/>
    <p:sldId id="324" r:id="rId25"/>
    <p:sldId id="325" r:id="rId26"/>
    <p:sldId id="326" r:id="rId27"/>
    <p:sldId id="327" r:id="rId28"/>
    <p:sldId id="328" r:id="rId29"/>
    <p:sldId id="311" r:id="rId30"/>
    <p:sldId id="303" r:id="rId31"/>
    <p:sldId id="314" r:id="rId32"/>
    <p:sldId id="313" r:id="rId33"/>
    <p:sldId id="307" r:id="rId34"/>
    <p:sldId id="330" r:id="rId35"/>
    <p:sldId id="329" r:id="rId36"/>
    <p:sldId id="302" r:id="rId37"/>
    <p:sldId id="300" r:id="rId38"/>
    <p:sldId id="3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D0CE9-AE3A-7CB9-994E-F956EBE9071C}" v="3" dt="2022-10-29T23:38:26.215"/>
    <p1510:client id="{0C874A77-103A-AB9D-E4DE-07A4725605B0}" v="125" dt="2022-11-16T03:42:52.454"/>
    <p1510:client id="{0CDAA401-9490-8472-3AD8-50065AF41044}" v="410" dt="2022-11-27T23:30:48.583"/>
    <p1510:client id="{173F81D7-0F7B-C659-6E2A-44EB81CD0201}" v="9" dt="2022-11-28T19:18:22.607"/>
    <p1510:client id="{2D75E4FC-34EA-3E23-6784-D01C12CE7994}" v="1" dt="2022-11-30T00:19:55.652"/>
    <p1510:client id="{2FB48A78-73A3-4EBC-ADDB-AA225553D9C7}" v="357" dt="2022-11-27T01:41:47.371"/>
    <p1510:client id="{3130D3BB-8881-526F-9F6C-F54A1096396B}" v="145" dt="2022-11-15T20:41:46.414"/>
    <p1510:client id="{3CF9CBDC-CE73-270B-5132-85FCF80F1287}" v="158" dt="2022-11-17T03:14:00.989"/>
    <p1510:client id="{428FD753-3258-5407-A6DC-5CC8CF11E0ED}" v="55" dt="2022-11-29T16:32:28.326"/>
    <p1510:client id="{4DDC5BEC-2DDF-1B4B-2555-5AFAAB0CF99A}" v="871" dt="2022-11-29T00:52:54.951"/>
    <p1510:client id="{5A8CEAB5-E153-025E-12E3-809A86632C03}" v="77" dt="2022-11-28T18:46:45.200"/>
    <p1510:client id="{80593D44-7294-DE91-74F2-D2B10897D483}" v="18" dt="2022-11-29T03:54:28.164"/>
    <p1510:client id="{892F36CD-E97F-3EEB-84D6-8A7FB43B513E}" v="55" dt="2022-11-25T04:13:02.110"/>
    <p1510:client id="{8C0AD6F2-76DD-D028-79A1-AB3D91A4D27E}" v="420" dt="2022-11-15T22:00:50.558"/>
    <p1510:client id="{9350E946-848F-513E-6013-95C45D0148E0}" v="765" dt="2022-11-28T00:04:56.811"/>
    <p1510:client id="{A6A5A5AC-C0DC-6B64-2104-5BFA85DA6B7C}" v="646" dt="2022-11-18T06:40:21.294"/>
    <p1510:client id="{CF668C38-5C5E-AEF4-8E02-FDDDFC9D912F}" v="298" dt="2022-11-16T00:53:55.936"/>
    <p1510:client id="{CFCBD84C-33EC-E657-1B84-CDDA62A6C011}" v="446" dt="2022-11-22T22:16:03.131"/>
    <p1510:client id="{D9208B64-7766-B33D-A9C6-872A7643A7CF}" v="87" dt="2022-11-28T05:34:37.340"/>
    <p1510:client id="{DD0DA003-39B7-5789-F5F1-4AE7465C05B8}" v="2402" dt="2022-11-26T17:05:26.658"/>
    <p1510:client id="{DD3EB500-AF77-9DD1-A279-F097DD48AD2B}" v="1800" dt="2022-11-28T08:28:12.588"/>
    <p1510:client id="{EEBEF4B6-E5CE-7AEA-D184-0BAD3B4835C6}" v="262" dt="2022-11-24T23:11:42.975"/>
    <p1510:client id="{FADB3816-B146-BD2B-90C8-801C836388A9}" v="3126" dt="2022-11-28T01:38:20.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DA709-1B7F-431C-9053-0C2CDEEA9F85}" type="datetimeFigureOut">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64AE4-6D83-4B08-8537-E8C72057A11C}" type="slidenum">
              <a:t>‹#›</a:t>
            </a:fld>
            <a:endParaRPr lang="en-US"/>
          </a:p>
        </p:txBody>
      </p:sp>
    </p:spTree>
    <p:extLst>
      <p:ext uri="{BB962C8B-B14F-4D97-AF65-F5344CB8AC3E}">
        <p14:creationId xmlns:p14="http://schemas.microsoft.com/office/powerpoint/2010/main" val="1096675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Having Bylot Island as the location eliminates many covariates. </a:t>
            </a:r>
          </a:p>
          <a:p>
            <a:endParaRPr lang="en-US">
              <a:cs typeface="Calibri"/>
            </a:endParaRPr>
          </a:p>
        </p:txBody>
      </p:sp>
      <p:sp>
        <p:nvSpPr>
          <p:cNvPr id="4" name="Slide Number Placeholder 3"/>
          <p:cNvSpPr>
            <a:spLocks noGrp="1"/>
          </p:cNvSpPr>
          <p:nvPr>
            <p:ph type="sldNum" sz="quarter" idx="5"/>
          </p:nvPr>
        </p:nvSpPr>
        <p:spPr/>
        <p:txBody>
          <a:bodyPr/>
          <a:lstStyle/>
          <a:p>
            <a:fld id="{16764AE4-6D83-4B08-8537-E8C72057A11C}" type="slidenum">
              <a:t>3</a:t>
            </a:fld>
            <a:endParaRPr lang="en-US"/>
          </a:p>
        </p:txBody>
      </p:sp>
    </p:spTree>
    <p:extLst>
      <p:ext uri="{BB962C8B-B14F-4D97-AF65-F5344CB8AC3E}">
        <p14:creationId xmlns:p14="http://schemas.microsoft.com/office/powerpoint/2010/main" val="380389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4/23/2023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99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0736-B0F4-EA7F-262C-ADF5B4143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04EC5D-8F9F-F364-7DF4-A5A81CB79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EF5E30-DA32-4C38-104B-68053EED941E}"/>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FCB58763-11CB-FB52-6FCA-2E00EAC787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F69A74-A043-3882-F574-82747542A715}"/>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3795076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7336-19F4-7466-3782-3D3F8BA4B3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C5CFD5-C2A2-7D72-F951-E715DCAF92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2E54B6-FD80-2043-A622-CF4C91D90A8B}"/>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00CA606A-DE01-09D7-76DA-26CB71B39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31884-4E2E-0A6A-3697-45FFA015C621}"/>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2115413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7582-1BED-4036-F3D9-8846D3D46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8F309B-1E9C-CD99-0DC6-50786E056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B3A066-8991-2BE8-4E91-50D7CD911047}"/>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8D7A05FC-1582-DC1F-A7A4-E75A8F7990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61A3C-71D3-88A4-46BB-CCBA9DD586ED}"/>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1137651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4338-9D37-1E03-9FF5-798AEAB681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AFE2BE-36B9-60C6-3836-FDB59F520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740A15-0822-04C2-A346-D6121EA70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A76B05-C339-C910-342C-A4FE707C1868}"/>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6" name="Footer Placeholder 5">
            <a:extLst>
              <a:ext uri="{FF2B5EF4-FFF2-40B4-BE49-F238E27FC236}">
                <a16:creationId xmlns:a16="http://schemas.microsoft.com/office/drawing/2014/main" id="{CF9DEA2B-13D2-B5A8-1772-ADEBBC7E8C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4771EE-5FF5-A1EB-8780-8478BC3F3C71}"/>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2056447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EB9A-EEC0-437E-AE1B-9720F8DAB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FC0C38-ED4C-BAF7-4F92-CD74250BA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B7CDE-7D4D-88F9-E48E-CFD840BBA0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4BC979-6BA8-FFFF-A6E0-10DA1005F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E37FE4-A5E8-D2F7-0942-DAFD59EC3D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FBCC38-9E18-1B2F-AA98-D3EEAEB5A665}"/>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8" name="Footer Placeholder 7">
            <a:extLst>
              <a:ext uri="{FF2B5EF4-FFF2-40B4-BE49-F238E27FC236}">
                <a16:creationId xmlns:a16="http://schemas.microsoft.com/office/drawing/2014/main" id="{48A9A7EA-6B9C-43F9-E79E-2799DBA2A3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CB06A6-4965-2EA4-0FFF-15B91AD0856F}"/>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1773155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6DC0-3A13-044E-AEA1-4FB6231DAC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482076-5F94-30EF-3F01-8098882801CB}"/>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4" name="Footer Placeholder 3">
            <a:extLst>
              <a:ext uri="{FF2B5EF4-FFF2-40B4-BE49-F238E27FC236}">
                <a16:creationId xmlns:a16="http://schemas.microsoft.com/office/drawing/2014/main" id="{E2B4DCD1-64E7-876C-FE5C-73E84CE119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422E7C-9349-7FF4-DEB6-09F739E95CCB}"/>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232504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C16156-DF21-9440-2792-463762F83795}"/>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3" name="Footer Placeholder 2">
            <a:extLst>
              <a:ext uri="{FF2B5EF4-FFF2-40B4-BE49-F238E27FC236}">
                <a16:creationId xmlns:a16="http://schemas.microsoft.com/office/drawing/2014/main" id="{B322558B-ACD7-9FD3-0B78-54130D7F59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959E68-3822-397D-691B-87824A2CDDDA}"/>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3842617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4C34-4646-51F3-0431-DE7FD09CF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93098C-9949-72B6-228C-538328255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3F0EBC-E46A-B105-E8D1-E567086FB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2ABDB-44A4-F327-2675-0BA7D42EEA5E}"/>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6" name="Footer Placeholder 5">
            <a:extLst>
              <a:ext uri="{FF2B5EF4-FFF2-40B4-BE49-F238E27FC236}">
                <a16:creationId xmlns:a16="http://schemas.microsoft.com/office/drawing/2014/main" id="{104B5590-8BAD-C356-6D04-D9D42356A5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0745CF-1FBC-E90F-E4EA-4E6243A64510}"/>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3327329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0400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6D812-846E-A5D5-ED31-C4B041692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707821-8543-E2A3-4604-3A3666CE1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0F4DC8-627F-5B4A-4264-B053C7AA6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222F2-5325-B4D8-6BD3-66041B41EBEE}"/>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6" name="Footer Placeholder 5">
            <a:extLst>
              <a:ext uri="{FF2B5EF4-FFF2-40B4-BE49-F238E27FC236}">
                <a16:creationId xmlns:a16="http://schemas.microsoft.com/office/drawing/2014/main" id="{19A08F20-257F-4AEC-5F39-9ED64DD0D5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502389-151E-1DE1-925F-2BE287B932E8}"/>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1242576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780D-0422-CD65-8505-4ADC8299F2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18ED1D-7ACF-C8AE-BD98-5822FF3D4A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7BAE21-CE22-6F04-3B2B-CEDF76B8FE7C}"/>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49EA967D-D72F-7DEF-3AB0-5E184D164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34AA7-9539-0B8B-59C9-69A9CD35DFA6}"/>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1490155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178A6-79EA-4752-5347-60661E4A2A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933502-8545-9835-1865-8542F9EBD3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7F8599-992B-9499-23D6-7D894E26B8BA}"/>
              </a:ext>
            </a:extLst>
          </p:cNvPr>
          <p:cNvSpPr>
            <a:spLocks noGrp="1"/>
          </p:cNvSpPr>
          <p:nvPr>
            <p:ph type="dt" sz="half" idx="10"/>
          </p:nvPr>
        </p:nvSpPr>
        <p:spPr/>
        <p:txBody>
          <a:body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81DDB870-412D-EB2E-9FFA-96A3C46C8B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6FE571-7FDA-F3F9-C30A-9D896B5101FF}"/>
              </a:ext>
            </a:extLst>
          </p:cNvPr>
          <p:cNvSpPr>
            <a:spLocks noGrp="1"/>
          </p:cNvSpPr>
          <p:nvPr>
            <p:ph type="sldNum" sz="quarter" idx="12"/>
          </p:nvPr>
        </p:nvSpPr>
        <p:spPr/>
        <p:txBody>
          <a:bodyPr/>
          <a:lstStyle/>
          <a:p>
            <a:fld id="{3CFDE8D8-7316-4BFF-B8C0-B556ECE751D8}" type="slidenum">
              <a:rPr lang="en-IN" smtClean="0"/>
              <a:t>‹#›</a:t>
            </a:fld>
            <a:endParaRPr lang="en-IN"/>
          </a:p>
        </p:txBody>
      </p:sp>
    </p:spTree>
    <p:extLst>
      <p:ext uri="{BB962C8B-B14F-4D97-AF65-F5344CB8AC3E}">
        <p14:creationId xmlns:p14="http://schemas.microsoft.com/office/powerpoint/2010/main" val="304958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4/23/2023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4/23/2023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4/23/2023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4/23/2023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303527-C2FF-B3CF-761F-4038D211D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1443C2-4B91-BE38-15D6-DFC267F593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76DD1A-C168-C75E-2706-7F974FD1E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40DE2-0B22-4825-8C2C-055959389DE9}" type="datetimeFigureOut">
              <a:rPr lang="en-IN" smtClean="0"/>
              <a:t>23-04-2023</a:t>
            </a:fld>
            <a:endParaRPr lang="en-IN"/>
          </a:p>
        </p:txBody>
      </p:sp>
      <p:sp>
        <p:nvSpPr>
          <p:cNvPr id="5" name="Footer Placeholder 4">
            <a:extLst>
              <a:ext uri="{FF2B5EF4-FFF2-40B4-BE49-F238E27FC236}">
                <a16:creationId xmlns:a16="http://schemas.microsoft.com/office/drawing/2014/main" id="{5F246DA2-25D5-E133-F642-F323F28B5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086334-3EE7-5CD9-BA1A-7A5F2D306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DE8D8-7316-4BFF-B8C0-B556ECE751D8}" type="slidenum">
              <a:rPr lang="en-IN" smtClean="0"/>
              <a:t>‹#›</a:t>
            </a:fld>
            <a:endParaRPr lang="en-IN"/>
          </a:p>
        </p:txBody>
      </p:sp>
    </p:spTree>
    <p:extLst>
      <p:ext uri="{BB962C8B-B14F-4D97-AF65-F5344CB8AC3E}">
        <p14:creationId xmlns:p14="http://schemas.microsoft.com/office/powerpoint/2010/main" val="16859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movebank.org/cms/webapp?gwt_fragment=page=studies,path=study94277471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E5rUuGG8-eu0TQCPawtsTJ5R8L0OQJR/view?usp=sharing"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vs.earthdata.nasa.gov/"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5209"/>
            <a:ext cx="12191980" cy="6858000"/>
          </a:xfrm>
          <a:prstGeom prst="rect">
            <a:avLst/>
          </a:prstGeom>
        </p:spPr>
      </p:pic>
      <p:sp useBgFill="1">
        <p:nvSpPr>
          <p:cNvPr id="116" name="Rectangle 95">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7" name="Rectangle 97">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a:bodyPr>
          <a:lstStyle/>
          <a:p>
            <a:r>
              <a:rPr lang="en-US" sz="6300" b="1"/>
              <a:t>Animal Migration and Climate Change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671848"/>
          </a:xfrm>
        </p:spPr>
        <p:txBody>
          <a:bodyPr vert="horz" lIns="91440" tIns="45720" rIns="91440" bIns="45720" rtlCol="0" anchor="t">
            <a:noAutofit/>
          </a:bodyPr>
          <a:lstStyle/>
          <a:p>
            <a:pPr>
              <a:lnSpc>
                <a:spcPct val="100000"/>
              </a:lnSpc>
              <a:spcAft>
                <a:spcPts val="600"/>
              </a:spcAft>
            </a:pPr>
            <a:r>
              <a:rPr lang="en-US" sz="2000"/>
              <a:t>Gaurang Solanki, Md Mahfuz </a:t>
            </a:r>
            <a:r>
              <a:rPr lang="en-US" sz="2000" err="1"/>
              <a:t>Alam</a:t>
            </a:r>
            <a:r>
              <a:rPr lang="en-US" sz="2000"/>
              <a:t>,</a:t>
            </a:r>
          </a:p>
          <a:p>
            <a:pPr>
              <a:lnSpc>
                <a:spcPct val="100000"/>
              </a:lnSpc>
              <a:spcAft>
                <a:spcPts val="600"/>
              </a:spcAft>
            </a:pPr>
            <a:r>
              <a:rPr lang="en-US" sz="2000"/>
              <a:t> Dallas Diaz, Kennedy Jasso</a:t>
            </a:r>
          </a:p>
        </p:txBody>
      </p:sp>
      <p:sp>
        <p:nvSpPr>
          <p:cNvPr id="118" name="Rectangle 99">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9" name="Straight Connector 101">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03">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05">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68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37D7-95E5-4B31-93BE-48B2E03D26B2}"/>
              </a:ext>
            </a:extLst>
          </p:cNvPr>
          <p:cNvSpPr>
            <a:spLocks noGrp="1"/>
          </p:cNvSpPr>
          <p:nvPr>
            <p:ph type="title"/>
          </p:nvPr>
        </p:nvSpPr>
        <p:spPr>
          <a:xfrm>
            <a:off x="6579450" y="727627"/>
            <a:ext cx="3980630" cy="1645920"/>
          </a:xfrm>
        </p:spPr>
        <p:txBody>
          <a:bodyPr>
            <a:normAutofit/>
          </a:bodyPr>
          <a:lstStyle/>
          <a:p>
            <a:r>
              <a:rPr lang="en-US" b="1"/>
              <a:t>Sea Ice Area of Baffin Bay</a:t>
            </a:r>
            <a:endParaRPr lang="en-US"/>
          </a:p>
        </p:txBody>
      </p:sp>
      <p:sp>
        <p:nvSpPr>
          <p:cNvPr id="32" name="Rectangle 23">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33" name="Rectangle 25">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4" name="Picture 5">
            <a:extLst>
              <a:ext uri="{FF2B5EF4-FFF2-40B4-BE49-F238E27FC236}">
                <a16:creationId xmlns:a16="http://schemas.microsoft.com/office/drawing/2014/main" id="{61E68660-AC3E-B0D8-83DB-206FAA52BB2E}"/>
              </a:ext>
            </a:extLst>
          </p:cNvPr>
          <p:cNvPicPr>
            <a:picLocks noChangeAspect="1"/>
          </p:cNvPicPr>
          <p:nvPr/>
        </p:nvPicPr>
        <p:blipFill>
          <a:blip r:embed="rId2"/>
          <a:stretch>
            <a:fillRect/>
          </a:stretch>
        </p:blipFill>
        <p:spPr>
          <a:xfrm>
            <a:off x="884082" y="1140949"/>
            <a:ext cx="5050486" cy="4468315"/>
          </a:xfrm>
          <a:prstGeom prst="rect">
            <a:avLst/>
          </a:prstGeom>
        </p:spPr>
      </p:pic>
      <p:sp>
        <p:nvSpPr>
          <p:cNvPr id="14" name="Content Placeholder 13">
            <a:extLst>
              <a:ext uri="{FF2B5EF4-FFF2-40B4-BE49-F238E27FC236}">
                <a16:creationId xmlns:a16="http://schemas.microsoft.com/office/drawing/2014/main" id="{862AE10B-3AFA-11BB-398E-D43AD62CC85F}"/>
              </a:ext>
            </a:extLst>
          </p:cNvPr>
          <p:cNvSpPr>
            <a:spLocks noGrp="1"/>
          </p:cNvSpPr>
          <p:nvPr>
            <p:ph idx="1"/>
          </p:nvPr>
        </p:nvSpPr>
        <p:spPr>
          <a:xfrm>
            <a:off x="6579450" y="2177458"/>
            <a:ext cx="4596093" cy="3857581"/>
          </a:xfrm>
        </p:spPr>
        <p:txBody>
          <a:bodyPr vert="horz" lIns="91440" tIns="45720" rIns="91440" bIns="45720" rtlCol="0" anchor="t">
            <a:noAutofit/>
          </a:bodyPr>
          <a:lstStyle/>
          <a:p>
            <a:r>
              <a:rPr lang="en-US" sz="2400"/>
              <a:t>In this gif image, we can see that how the ice area is affected in the date range we collected this from "World Imagery </a:t>
            </a:r>
            <a:r>
              <a:rPr lang="en-US" sz="2400" err="1"/>
              <a:t>Wayback</a:t>
            </a:r>
            <a:r>
              <a:rPr lang="en-US" sz="2400"/>
              <a:t>" between the year range of 2014 –2022.</a:t>
            </a:r>
            <a:r>
              <a:rPr lang="en-US" sz="2800"/>
              <a:t> </a:t>
            </a:r>
          </a:p>
          <a:p>
            <a:pPr>
              <a:buClr>
                <a:srgbClr val="262626"/>
              </a:buClr>
            </a:pPr>
            <a:r>
              <a:rPr lang="en-US" sz="2400"/>
              <a:t>Overall, the total amount of area covered by sea ice is progressively decreasing.</a:t>
            </a:r>
          </a:p>
        </p:txBody>
      </p:sp>
      <p:sp>
        <p:nvSpPr>
          <p:cNvPr id="3" name="TextBox 2">
            <a:extLst>
              <a:ext uri="{FF2B5EF4-FFF2-40B4-BE49-F238E27FC236}">
                <a16:creationId xmlns:a16="http://schemas.microsoft.com/office/drawing/2014/main" id="{DFEFDCAF-769A-0708-14DD-0501276E4616}"/>
              </a:ext>
            </a:extLst>
          </p:cNvPr>
          <p:cNvSpPr txBox="1"/>
          <p:nvPr/>
        </p:nvSpPr>
        <p:spPr>
          <a:xfrm>
            <a:off x="363903" y="6269403"/>
            <a:ext cx="10892692" cy="447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900"/>
              </a:spcBef>
            </a:pPr>
            <a:r>
              <a:rPr lang="en-US" sz="1100" b="1">
                <a:ea typeface="+mn-lt"/>
                <a:cs typeface="+mn-lt"/>
              </a:rPr>
              <a:t>Source:</a:t>
            </a:r>
            <a:r>
              <a:rPr lang="en-US" sz="1100">
                <a:ea typeface="+mn-lt"/>
                <a:cs typeface="+mn-lt"/>
              </a:rPr>
              <a:t> https://livingatlas.arcgis.com/wayback/#active=7110&amp;ext=143.96513,-40.76783,172.44169,84.95305</a:t>
            </a:r>
            <a:endParaRPr lang="en-US" sz="1100"/>
          </a:p>
          <a:p>
            <a:pPr algn="l"/>
            <a:endParaRPr lang="en-US" sz="1100"/>
          </a:p>
        </p:txBody>
      </p:sp>
    </p:spTree>
    <p:extLst>
      <p:ext uri="{BB962C8B-B14F-4D97-AF65-F5344CB8AC3E}">
        <p14:creationId xmlns:p14="http://schemas.microsoft.com/office/powerpoint/2010/main" val="264331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ea typeface="+mn-lt"/>
                <a:cs typeface="+mn-lt"/>
              </a:rPr>
              <a:t> the Arctic is warming four times faster than the global average.</a:t>
            </a: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511C8BE8-8096-28A6-E1F2-9E6B26B388AF}"/>
              </a:ext>
            </a:extLst>
          </p:cNvPr>
          <p:cNvSpPr>
            <a:spLocks noGrp="1"/>
          </p:cNvSpPr>
          <p:nvPr>
            <p:ph type="title"/>
          </p:nvPr>
        </p:nvSpPr>
        <p:spPr>
          <a:xfrm>
            <a:off x="306050" y="-38882"/>
            <a:ext cx="9792208" cy="1527078"/>
          </a:xfrm>
        </p:spPr>
        <p:txBody>
          <a:bodyPr>
            <a:normAutofit/>
          </a:bodyPr>
          <a:lstStyle/>
          <a:p>
            <a:r>
              <a:rPr lang="en-US" sz="6000" b="1"/>
              <a:t>Temperature</a:t>
            </a:r>
          </a:p>
        </p:txBody>
      </p:sp>
      <p:sp>
        <p:nvSpPr>
          <p:cNvPr id="3" name="Content Placeholder 2">
            <a:extLst>
              <a:ext uri="{FF2B5EF4-FFF2-40B4-BE49-F238E27FC236}">
                <a16:creationId xmlns:a16="http://schemas.microsoft.com/office/drawing/2014/main" id="{298FE662-0FA1-12E4-ACC4-088FB2585A97}"/>
              </a:ext>
            </a:extLst>
          </p:cNvPr>
          <p:cNvSpPr>
            <a:spLocks noGrp="1"/>
          </p:cNvSpPr>
          <p:nvPr>
            <p:ph idx="1"/>
          </p:nvPr>
        </p:nvSpPr>
        <p:spPr>
          <a:xfrm>
            <a:off x="306051" y="1120344"/>
            <a:ext cx="10537766" cy="4855136"/>
          </a:xfrm>
        </p:spPr>
        <p:txBody>
          <a:bodyPr vert="horz" lIns="91440" tIns="45720" rIns="91440" bIns="45720" rtlCol="0" anchor="t">
            <a:normAutofit/>
          </a:bodyPr>
          <a:lstStyle/>
          <a:p>
            <a:pPr marL="0" indent="0">
              <a:buClr>
                <a:srgbClr val="262626"/>
              </a:buClr>
              <a:buNone/>
            </a:pPr>
            <a:r>
              <a:rPr lang="en-US" sz="2400" b="1">
                <a:ea typeface="+mn-lt"/>
                <a:cs typeface="+mn-lt"/>
              </a:rPr>
              <a:t>"The Arctic is warming four times faster than the global average."*</a:t>
            </a:r>
            <a:endParaRPr lang="en-US" sz="2400" b="1"/>
          </a:p>
        </p:txBody>
      </p:sp>
      <p:sp>
        <p:nvSpPr>
          <p:cNvPr id="4" name="TextBox 3">
            <a:extLst>
              <a:ext uri="{FF2B5EF4-FFF2-40B4-BE49-F238E27FC236}">
                <a16:creationId xmlns:a16="http://schemas.microsoft.com/office/drawing/2014/main" id="{244826A5-46AE-1E52-05E9-18E685798AF4}"/>
              </a:ext>
            </a:extLst>
          </p:cNvPr>
          <p:cNvSpPr txBox="1"/>
          <p:nvPr/>
        </p:nvSpPr>
        <p:spPr>
          <a:xfrm>
            <a:off x="147610" y="6299428"/>
            <a:ext cx="117133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ea typeface="+mn-lt"/>
                <a:cs typeface="+mn-lt"/>
              </a:rPr>
              <a:t>https://www.science.org/content/article/arctic-warming-four-times-faster-rest-world</a:t>
            </a:r>
            <a:r>
              <a:rPr lang="en-US" sz="600" b="1">
                <a:ea typeface="+mn-lt"/>
                <a:cs typeface="+mn-lt"/>
              </a:rPr>
              <a:t>*</a:t>
            </a:r>
            <a:endParaRPr lang="en-US" sz="600">
              <a:ea typeface="+mn-lt"/>
              <a:cs typeface="+mn-lt"/>
            </a:endParaRPr>
          </a:p>
          <a:p>
            <a:r>
              <a:rPr lang="en-US" sz="600">
                <a:ea typeface="+mn-lt"/>
                <a:cs typeface="+mn-lt"/>
              </a:rPr>
              <a:t>https://www.canada.ca/en/environment-climate-change/services/climate-change/canadian-centre-climate-services/basics/trends-projections/changes-temperature.htm</a:t>
            </a:r>
            <a:r>
              <a:rPr lang="en-US" sz="600" b="1">
                <a:ea typeface="+mn-lt"/>
                <a:cs typeface="+mn-lt"/>
              </a:rPr>
              <a:t>l**</a:t>
            </a:r>
            <a:endParaRPr lang="en-US" sz="600" b="1"/>
          </a:p>
          <a:p>
            <a:r>
              <a:rPr lang="en-US" sz="600" b="1"/>
              <a:t>Source of Data: </a:t>
            </a:r>
            <a:r>
              <a:rPr lang="en-US" sz="600">
                <a:ea typeface="+mn-lt"/>
                <a:cs typeface="+mn-lt"/>
              </a:rPr>
              <a:t>https://www.kaggle.com/datasets/aturner374/eighty-years-of-canadian-climate-data</a:t>
            </a:r>
            <a:r>
              <a:rPr lang="en-US" sz="600"/>
              <a:t>, (originally from) </a:t>
            </a:r>
            <a:r>
              <a:rPr lang="en-US" sz="600">
                <a:ea typeface="+mn-lt"/>
                <a:cs typeface="+mn-lt"/>
              </a:rPr>
              <a:t>https://climate-change.canada.ca/climate-data/#/daily-climate-data</a:t>
            </a:r>
            <a:endParaRPr lang="en-US" sz="600"/>
          </a:p>
        </p:txBody>
      </p:sp>
      <p:pic>
        <p:nvPicPr>
          <p:cNvPr id="5" name="Picture 5" descr="Chart, line chart&#10;&#10;Description automatically generated">
            <a:extLst>
              <a:ext uri="{FF2B5EF4-FFF2-40B4-BE49-F238E27FC236}">
                <a16:creationId xmlns:a16="http://schemas.microsoft.com/office/drawing/2014/main" id="{15F63B52-F950-880A-EB3C-6E885E6B454A}"/>
              </a:ext>
            </a:extLst>
          </p:cNvPr>
          <p:cNvPicPr>
            <a:picLocks noChangeAspect="1"/>
          </p:cNvPicPr>
          <p:nvPr/>
        </p:nvPicPr>
        <p:blipFill>
          <a:blip r:embed="rId2"/>
          <a:stretch>
            <a:fillRect/>
          </a:stretch>
        </p:blipFill>
        <p:spPr>
          <a:xfrm>
            <a:off x="298385" y="1725235"/>
            <a:ext cx="6075059" cy="4573198"/>
          </a:xfrm>
          <a:prstGeom prst="rect">
            <a:avLst/>
          </a:prstGeom>
        </p:spPr>
      </p:pic>
      <p:sp>
        <p:nvSpPr>
          <p:cNvPr id="6" name="TextBox 5">
            <a:extLst>
              <a:ext uri="{FF2B5EF4-FFF2-40B4-BE49-F238E27FC236}">
                <a16:creationId xmlns:a16="http://schemas.microsoft.com/office/drawing/2014/main" id="{B3C80479-930F-382F-5BDF-18733321A09E}"/>
              </a:ext>
            </a:extLst>
          </p:cNvPr>
          <p:cNvSpPr txBox="1"/>
          <p:nvPr/>
        </p:nvSpPr>
        <p:spPr>
          <a:xfrm>
            <a:off x="6242538" y="1597268"/>
            <a:ext cx="555136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The line graph shows that the temperature is </a:t>
            </a:r>
            <a:r>
              <a:rPr lang="en-US" sz="2800" b="1"/>
              <a:t>increasing at a low rate</a:t>
            </a:r>
            <a:r>
              <a:rPr lang="en-US" sz="2800"/>
              <a:t> with some fluctuations.</a:t>
            </a:r>
          </a:p>
          <a:p>
            <a:pPr marL="285750" indent="-285750">
              <a:buFont typeface="Arial"/>
              <a:buChar char="•"/>
            </a:pPr>
            <a:r>
              <a:rPr lang="en-US" sz="2800">
                <a:ea typeface="+mn-lt"/>
                <a:cs typeface="+mn-lt"/>
              </a:rPr>
              <a:t>It is consistent with how the average annual temperature in Canada increased by 1.7 °C from 1948 to 2016.</a:t>
            </a:r>
            <a:r>
              <a:rPr lang="en-US" sz="2800" b="1">
                <a:ea typeface="+mn-lt"/>
                <a:cs typeface="+mn-lt"/>
              </a:rPr>
              <a:t>**</a:t>
            </a:r>
          </a:p>
          <a:p>
            <a:pPr marL="285750" indent="-285750">
              <a:buFont typeface="Arial"/>
              <a:buChar char="•"/>
            </a:pPr>
            <a:r>
              <a:rPr lang="en-US" sz="2800"/>
              <a:t>Even a small temperature increase is </a:t>
            </a:r>
            <a:r>
              <a:rPr lang="en-US" sz="2800" b="1"/>
              <a:t>detrimental to the environment.</a:t>
            </a:r>
          </a:p>
          <a:p>
            <a:endParaRPr lang="en-US" sz="2800"/>
          </a:p>
        </p:txBody>
      </p:sp>
    </p:spTree>
    <p:extLst>
      <p:ext uri="{BB962C8B-B14F-4D97-AF65-F5344CB8AC3E}">
        <p14:creationId xmlns:p14="http://schemas.microsoft.com/office/powerpoint/2010/main" val="74619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66DB326A-3DC5-999D-2509-B51D4373F5E1}"/>
              </a:ext>
            </a:extLst>
          </p:cNvPr>
          <p:cNvSpPr>
            <a:spLocks noGrp="1"/>
          </p:cNvSpPr>
          <p:nvPr>
            <p:ph type="title"/>
          </p:nvPr>
        </p:nvSpPr>
        <p:spPr>
          <a:xfrm>
            <a:off x="311004" y="101115"/>
            <a:ext cx="9792208" cy="1527078"/>
          </a:xfrm>
        </p:spPr>
        <p:txBody>
          <a:bodyPr>
            <a:normAutofit/>
          </a:bodyPr>
          <a:lstStyle/>
          <a:p>
            <a:r>
              <a:rPr lang="en-US" sz="5400" b="1"/>
              <a:t>Food Insecurity</a:t>
            </a:r>
          </a:p>
        </p:txBody>
      </p:sp>
      <p:pic>
        <p:nvPicPr>
          <p:cNvPr id="5" name="Picture 5">
            <a:extLst>
              <a:ext uri="{FF2B5EF4-FFF2-40B4-BE49-F238E27FC236}">
                <a16:creationId xmlns:a16="http://schemas.microsoft.com/office/drawing/2014/main" id="{B4E99D05-F4F0-0940-1CAB-04697F84A66A}"/>
              </a:ext>
            </a:extLst>
          </p:cNvPr>
          <p:cNvPicPr>
            <a:picLocks noChangeAspect="1"/>
          </p:cNvPicPr>
          <p:nvPr/>
        </p:nvPicPr>
        <p:blipFill rotWithShape="1">
          <a:blip r:embed="rId2"/>
          <a:srcRect l="20876" t="-815" r="-258" b="403"/>
          <a:stretch/>
        </p:blipFill>
        <p:spPr>
          <a:xfrm>
            <a:off x="314351" y="1387452"/>
            <a:ext cx="4838270" cy="3852021"/>
          </a:xfrm>
          <a:prstGeom prst="rect">
            <a:avLst/>
          </a:prstGeom>
        </p:spPr>
      </p:pic>
      <p:sp>
        <p:nvSpPr>
          <p:cNvPr id="3" name="TextBox 2">
            <a:extLst>
              <a:ext uri="{FF2B5EF4-FFF2-40B4-BE49-F238E27FC236}">
                <a16:creationId xmlns:a16="http://schemas.microsoft.com/office/drawing/2014/main" id="{2AED1B75-9195-2031-D5A4-899CA0436E90}"/>
              </a:ext>
            </a:extLst>
          </p:cNvPr>
          <p:cNvSpPr txBox="1"/>
          <p:nvPr/>
        </p:nvSpPr>
        <p:spPr>
          <a:xfrm>
            <a:off x="170895" y="6379067"/>
            <a:ext cx="12016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ea typeface="+mn-lt"/>
                <a:cs typeface="+mn-lt"/>
              </a:rPr>
              <a:t>https://www.businessinsider.com/lemmings-dont-commit-suicide-off-cliffs-2016-2</a:t>
            </a:r>
            <a:endParaRPr lang="en-US" sz="600"/>
          </a:p>
          <a:p>
            <a:r>
              <a:rPr lang="en-US" sz="600" b="1">
                <a:ea typeface="+mn-lt"/>
                <a:cs typeface="+mn-lt"/>
              </a:rPr>
              <a:t>Article:</a:t>
            </a:r>
            <a:r>
              <a:rPr lang="en-US" sz="600">
                <a:ea typeface="+mn-lt"/>
                <a:cs typeface="+mn-lt"/>
              </a:rPr>
              <a:t> Domine, F., Gauthier, G., Vionnet, V., Fauteux, D., Dumont, M., &amp; Barrere, M. (2018). Snow physical properties may be a significant determinant of lemming population dynamics in the High Arctic. </a:t>
            </a:r>
            <a:r>
              <a:rPr lang="en-US" sz="600" i="1">
                <a:ea typeface="+mn-lt"/>
                <a:cs typeface="+mn-lt"/>
              </a:rPr>
              <a:t>Arctic Science</a:t>
            </a:r>
            <a:r>
              <a:rPr lang="en-US" sz="600">
                <a:ea typeface="+mn-lt"/>
                <a:cs typeface="+mn-lt"/>
              </a:rPr>
              <a:t>, </a:t>
            </a:r>
            <a:r>
              <a:rPr lang="en-US" sz="600" i="1">
                <a:ea typeface="+mn-lt"/>
                <a:cs typeface="+mn-lt"/>
              </a:rPr>
              <a:t>4</a:t>
            </a:r>
            <a:r>
              <a:rPr lang="en-US" sz="600">
                <a:ea typeface="+mn-lt"/>
                <a:cs typeface="+mn-lt"/>
              </a:rPr>
              <a:t>(4), 813–826. https://doi.org/10.1139/as-2018-0008</a:t>
            </a:r>
            <a:r>
              <a:rPr lang="en-US" sz="600" b="1">
                <a:ea typeface="+mn-lt"/>
                <a:cs typeface="+mn-lt"/>
              </a:rPr>
              <a:t>*</a:t>
            </a:r>
            <a:r>
              <a:rPr lang="en-US" sz="600">
                <a:ea typeface="+mn-lt"/>
                <a:cs typeface="+mn-lt"/>
              </a:rPr>
              <a:t> </a:t>
            </a:r>
          </a:p>
          <a:p>
            <a:endParaRPr lang="en-US" sz="600">
              <a:ea typeface="+mn-lt"/>
              <a:cs typeface="+mn-lt"/>
            </a:endParaRPr>
          </a:p>
        </p:txBody>
      </p:sp>
      <p:sp>
        <p:nvSpPr>
          <p:cNvPr id="13" name="Content Placeholder 12">
            <a:extLst>
              <a:ext uri="{FF2B5EF4-FFF2-40B4-BE49-F238E27FC236}">
                <a16:creationId xmlns:a16="http://schemas.microsoft.com/office/drawing/2014/main" id="{D03E648B-E64E-1F47-FFCB-E329A4F32E00}"/>
              </a:ext>
            </a:extLst>
          </p:cNvPr>
          <p:cNvSpPr>
            <a:spLocks noGrp="1"/>
          </p:cNvSpPr>
          <p:nvPr>
            <p:ph idx="1"/>
          </p:nvPr>
        </p:nvSpPr>
        <p:spPr>
          <a:xfrm>
            <a:off x="5360463" y="1116254"/>
            <a:ext cx="6414477" cy="4621393"/>
          </a:xfrm>
        </p:spPr>
        <p:txBody>
          <a:bodyPr vert="horz" lIns="91440" tIns="45720" rIns="91440" bIns="45720" rtlCol="0" anchor="t">
            <a:noAutofit/>
          </a:bodyPr>
          <a:lstStyle/>
          <a:p>
            <a:r>
              <a:rPr lang="en-US" sz="2800" b="1"/>
              <a:t>Food sources are heavily impacted by factors of climate change.</a:t>
            </a:r>
          </a:p>
          <a:p>
            <a:pPr lvl="1" indent="0">
              <a:buClr>
                <a:srgbClr val="262626"/>
              </a:buClr>
            </a:pPr>
            <a:r>
              <a:rPr lang="en-US" sz="2400"/>
              <a:t>The lemming populations are particularly impacted by the climate.</a:t>
            </a:r>
          </a:p>
          <a:p>
            <a:pPr>
              <a:buClr>
                <a:srgbClr val="262626"/>
              </a:buClr>
            </a:pPr>
            <a:r>
              <a:rPr lang="en-US" sz="2800" b="1"/>
              <a:t>Lemmings create nests and burrows in the top layers of snow.</a:t>
            </a:r>
          </a:p>
          <a:p>
            <a:pPr lvl="1" indent="0">
              <a:buClr>
                <a:srgbClr val="262626"/>
              </a:buClr>
            </a:pPr>
            <a:r>
              <a:rPr lang="en-US" sz="2400"/>
              <a:t>Due to climate change, snow melts and refreezes during the winter.</a:t>
            </a:r>
          </a:p>
          <a:p>
            <a:pPr lvl="1" indent="0">
              <a:buClr>
                <a:srgbClr val="262626"/>
              </a:buClr>
            </a:pPr>
            <a:r>
              <a:rPr lang="en-US" sz="2400"/>
              <a:t>This creates a hard top layer that lemmings cannot penetrate.</a:t>
            </a:r>
          </a:p>
          <a:p>
            <a:pPr lvl="1" indent="0">
              <a:buClr>
                <a:srgbClr val="262626"/>
              </a:buClr>
            </a:pPr>
            <a:r>
              <a:rPr lang="en-US" sz="2400" b="1"/>
              <a:t>In turn, the lemming population is negatively impacted.*</a:t>
            </a:r>
          </a:p>
          <a:p>
            <a:pPr>
              <a:buClr>
                <a:srgbClr val="262626"/>
              </a:buClr>
            </a:pPr>
            <a:endParaRPr lang="en-US" sz="2800"/>
          </a:p>
        </p:txBody>
      </p:sp>
      <p:sp>
        <p:nvSpPr>
          <p:cNvPr id="14" name="TextBox 13">
            <a:extLst>
              <a:ext uri="{FF2B5EF4-FFF2-40B4-BE49-F238E27FC236}">
                <a16:creationId xmlns:a16="http://schemas.microsoft.com/office/drawing/2014/main" id="{1CC3CA3C-F53F-20F1-2036-8CA3D534D58C}"/>
              </a:ext>
            </a:extLst>
          </p:cNvPr>
          <p:cNvSpPr txBox="1"/>
          <p:nvPr/>
        </p:nvSpPr>
        <p:spPr>
          <a:xfrm>
            <a:off x="214922" y="5248519"/>
            <a:ext cx="54829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Lemming (Main Food Source of Arctic Foxes)</a:t>
            </a:r>
          </a:p>
        </p:txBody>
      </p:sp>
    </p:spTree>
    <p:extLst>
      <p:ext uri="{BB962C8B-B14F-4D97-AF65-F5344CB8AC3E}">
        <p14:creationId xmlns:p14="http://schemas.microsoft.com/office/powerpoint/2010/main" val="295871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66DB326A-3DC5-999D-2509-B51D4373F5E1}"/>
              </a:ext>
            </a:extLst>
          </p:cNvPr>
          <p:cNvSpPr>
            <a:spLocks noGrp="1"/>
          </p:cNvSpPr>
          <p:nvPr>
            <p:ph type="title"/>
          </p:nvPr>
        </p:nvSpPr>
        <p:spPr>
          <a:xfrm>
            <a:off x="398927" y="-84501"/>
            <a:ext cx="9792208" cy="1527078"/>
          </a:xfrm>
        </p:spPr>
        <p:txBody>
          <a:bodyPr>
            <a:normAutofit/>
          </a:bodyPr>
          <a:lstStyle/>
          <a:p>
            <a:r>
              <a:rPr lang="en-US" sz="5400" b="1"/>
              <a:t>Food Insecurity</a:t>
            </a:r>
          </a:p>
        </p:txBody>
      </p:sp>
      <p:pic>
        <p:nvPicPr>
          <p:cNvPr id="4" name="Picture 4" descr="Graphical user interface, text, application&#10;&#10;Description automatically generated">
            <a:extLst>
              <a:ext uri="{FF2B5EF4-FFF2-40B4-BE49-F238E27FC236}">
                <a16:creationId xmlns:a16="http://schemas.microsoft.com/office/drawing/2014/main" id="{4E3A734D-FF01-ACD6-6B3F-3700AAE858A8}"/>
              </a:ext>
            </a:extLst>
          </p:cNvPr>
          <p:cNvPicPr>
            <a:picLocks noGrp="1" noChangeAspect="1"/>
          </p:cNvPicPr>
          <p:nvPr>
            <p:ph idx="1"/>
          </p:nvPr>
        </p:nvPicPr>
        <p:blipFill rotWithShape="1">
          <a:blip r:embed="rId2"/>
          <a:srcRect l="22060" t="41325" r="50709" b="26183"/>
          <a:stretch/>
        </p:blipFill>
        <p:spPr>
          <a:xfrm>
            <a:off x="302218" y="1103586"/>
            <a:ext cx="5389556" cy="4852216"/>
          </a:xfrm>
        </p:spPr>
      </p:pic>
      <p:sp>
        <p:nvSpPr>
          <p:cNvPr id="3" name="TextBox 2">
            <a:extLst>
              <a:ext uri="{FF2B5EF4-FFF2-40B4-BE49-F238E27FC236}">
                <a16:creationId xmlns:a16="http://schemas.microsoft.com/office/drawing/2014/main" id="{2AED1B75-9195-2031-D5A4-899CA0436E90}"/>
              </a:ext>
            </a:extLst>
          </p:cNvPr>
          <p:cNvSpPr txBox="1"/>
          <p:nvPr/>
        </p:nvSpPr>
        <p:spPr>
          <a:xfrm>
            <a:off x="209972" y="6300914"/>
            <a:ext cx="7190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https://besjournals.onlinelibrary.wiley.com/doi/full/10.1111/1365-2656.12385</a:t>
            </a:r>
            <a:r>
              <a:rPr lang="en-US" sz="900" b="1">
                <a:ea typeface="+mn-lt"/>
                <a:cs typeface="+mn-lt"/>
              </a:rPr>
              <a:t>*</a:t>
            </a:r>
            <a:endParaRPr lang="en-US" sz="900" b="1"/>
          </a:p>
          <a:p>
            <a:r>
              <a:rPr lang="en-US" sz="900" b="1"/>
              <a:t>Source of Data:</a:t>
            </a:r>
            <a:r>
              <a:rPr lang="en-US" sz="900"/>
              <a:t> </a:t>
            </a:r>
            <a:r>
              <a:rPr lang="en-US" sz="900">
                <a:ea typeface="+mn-lt"/>
                <a:cs typeface="+mn-lt"/>
              </a:rPr>
              <a:t>https://nordicana.cen.ulaval.ca/dpage.aspx?doi=45400AW-9891BD76704C4CE2</a:t>
            </a:r>
          </a:p>
        </p:txBody>
      </p:sp>
      <p:sp>
        <p:nvSpPr>
          <p:cNvPr id="6" name="TextBox 5">
            <a:extLst>
              <a:ext uri="{FF2B5EF4-FFF2-40B4-BE49-F238E27FC236}">
                <a16:creationId xmlns:a16="http://schemas.microsoft.com/office/drawing/2014/main" id="{70FF7B32-EACE-306C-CA6F-56C9A2C677BB}"/>
              </a:ext>
            </a:extLst>
          </p:cNvPr>
          <p:cNvSpPr txBox="1"/>
          <p:nvPr/>
        </p:nvSpPr>
        <p:spPr>
          <a:xfrm>
            <a:off x="5693721" y="926894"/>
            <a:ext cx="6097296"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This is a bar graph of the number of lemming nests recorded in Bylot Island per the year range: 2007-2019.</a:t>
            </a:r>
          </a:p>
          <a:p>
            <a:pPr marL="742950" lvl="1" indent="-285750">
              <a:buFont typeface="Arial"/>
              <a:buChar char="•"/>
            </a:pPr>
            <a:r>
              <a:rPr lang="en-US" sz="2800"/>
              <a:t>This is used to approximate the lemming populations.</a:t>
            </a:r>
          </a:p>
          <a:p>
            <a:pPr marL="285750" indent="-285750">
              <a:buFont typeface="Arial"/>
              <a:buChar char="•"/>
            </a:pPr>
            <a:r>
              <a:rPr lang="en-US" sz="2800"/>
              <a:t>Lemmings are well-known to have </a:t>
            </a:r>
            <a:r>
              <a:rPr lang="en-US" sz="2800" b="1"/>
              <a:t>cyclic populations.</a:t>
            </a:r>
            <a:r>
              <a:rPr lang="en-US" sz="2800"/>
              <a:t> Every four years, there is a large increase in population.</a:t>
            </a:r>
            <a:r>
              <a:rPr lang="en-US" sz="2800" b="1"/>
              <a:t>*</a:t>
            </a:r>
          </a:p>
          <a:p>
            <a:pPr marL="285750" indent="-285750">
              <a:buFont typeface="Arial"/>
              <a:buChar char="•"/>
            </a:pPr>
            <a:r>
              <a:rPr lang="en-US" sz="2800"/>
              <a:t>The bar graph fluctuations is consistent with the lemming cyclic population. </a:t>
            </a:r>
          </a:p>
          <a:p>
            <a:pPr marL="285750" indent="-285750">
              <a:buFont typeface="Arial"/>
              <a:buChar char="•"/>
            </a:pPr>
            <a:endParaRPr lang="en-US" sz="2800"/>
          </a:p>
          <a:p>
            <a:pPr marL="285750" indent="-285750">
              <a:buFont typeface="Arial"/>
              <a:buChar char="•"/>
            </a:pPr>
            <a:endParaRPr lang="en-US"/>
          </a:p>
        </p:txBody>
      </p:sp>
    </p:spTree>
    <p:extLst>
      <p:ext uri="{BB962C8B-B14F-4D97-AF65-F5344CB8AC3E}">
        <p14:creationId xmlns:p14="http://schemas.microsoft.com/office/powerpoint/2010/main" val="183334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5" name="Rectangle 24">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7E4AFE8-64E2-2358-88E3-F1EB05DCE322}"/>
              </a:ext>
            </a:extLst>
          </p:cNvPr>
          <p:cNvSpPr>
            <a:spLocks noGrp="1"/>
          </p:cNvSpPr>
          <p:nvPr>
            <p:ph type="title"/>
          </p:nvPr>
        </p:nvSpPr>
        <p:spPr>
          <a:xfrm>
            <a:off x="1306286" y="1446715"/>
            <a:ext cx="9637485" cy="3299335"/>
          </a:xfrm>
        </p:spPr>
        <p:txBody>
          <a:bodyPr vert="horz" lIns="91440" tIns="45720" rIns="91440" bIns="45720" rtlCol="0" anchor="ctr">
            <a:normAutofit/>
          </a:bodyPr>
          <a:lstStyle/>
          <a:p>
            <a:pPr algn="ctr">
              <a:lnSpc>
                <a:spcPct val="83000"/>
              </a:lnSpc>
            </a:pPr>
            <a:r>
              <a:rPr lang="en-US" sz="6800" b="1" cap="all" spc="-100"/>
              <a:t>Migration </a:t>
            </a:r>
            <a:br>
              <a:rPr lang="en-US" sz="6800" b="1" cap="all" spc="-100"/>
            </a:br>
            <a:r>
              <a:rPr lang="en-US" sz="6800" b="1" cap="all" spc="-100"/>
              <a:t>Visualization</a:t>
            </a:r>
          </a:p>
        </p:txBody>
      </p:sp>
      <p:sp>
        <p:nvSpPr>
          <p:cNvPr id="27" name="Rectangle 26">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5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16">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514CD71A-D94E-7C06-2635-D64B6DBE3A18}"/>
              </a:ext>
            </a:extLst>
          </p:cNvPr>
          <p:cNvSpPr>
            <a:spLocks noGrp="1"/>
          </p:cNvSpPr>
          <p:nvPr>
            <p:ph type="title"/>
          </p:nvPr>
        </p:nvSpPr>
        <p:spPr>
          <a:xfrm>
            <a:off x="638204" y="186286"/>
            <a:ext cx="9792208" cy="1527078"/>
          </a:xfrm>
        </p:spPr>
        <p:txBody>
          <a:bodyPr>
            <a:normAutofit/>
          </a:bodyPr>
          <a:lstStyle/>
          <a:p>
            <a:r>
              <a:rPr lang="en-US" sz="6000" b="1">
                <a:ea typeface="+mj-lt"/>
                <a:cs typeface="+mj-lt"/>
              </a:rPr>
              <a:t>Main Data Source</a:t>
            </a:r>
            <a:endParaRPr lang="en-US" sz="6000"/>
          </a:p>
        </p:txBody>
      </p:sp>
      <p:sp>
        <p:nvSpPr>
          <p:cNvPr id="3" name="Content Placeholder 2">
            <a:extLst>
              <a:ext uri="{FF2B5EF4-FFF2-40B4-BE49-F238E27FC236}">
                <a16:creationId xmlns:a16="http://schemas.microsoft.com/office/drawing/2014/main" id="{56D63D71-D48E-4E1B-4FD4-5FB7FF411E1B}"/>
              </a:ext>
            </a:extLst>
          </p:cNvPr>
          <p:cNvSpPr>
            <a:spLocks noGrp="1"/>
          </p:cNvSpPr>
          <p:nvPr>
            <p:ph idx="1"/>
          </p:nvPr>
        </p:nvSpPr>
        <p:spPr>
          <a:xfrm>
            <a:off x="638204" y="1375772"/>
            <a:ext cx="10690977" cy="5400785"/>
          </a:xfrm>
        </p:spPr>
        <p:txBody>
          <a:bodyPr vert="horz" lIns="91440" tIns="45720" rIns="91440" bIns="45720" rtlCol="0" anchor="t">
            <a:noAutofit/>
          </a:bodyPr>
          <a:lstStyle/>
          <a:p>
            <a:pPr marL="0" indent="0">
              <a:buNone/>
            </a:pPr>
            <a:r>
              <a:rPr lang="en-US" sz="2400">
                <a:ea typeface="+mn-lt"/>
                <a:cs typeface="+mn-lt"/>
              </a:rPr>
              <a:t>•</a:t>
            </a:r>
            <a:r>
              <a:rPr lang="en-US" sz="2400">
                <a:ea typeface="+mn-lt"/>
                <a:cs typeface="+mn-lt"/>
                <a:hlinkClick r:id="rId2"/>
              </a:rPr>
              <a:t>Arctic fox Bylot – Argos tracking</a:t>
            </a:r>
            <a:endParaRPr lang="en-US" sz="2400"/>
          </a:p>
          <a:p>
            <a:pPr lvl="1"/>
            <a:r>
              <a:rPr lang="en-US" sz="2200">
                <a:ea typeface="+mn-lt"/>
                <a:cs typeface="+mn-lt"/>
              </a:rPr>
              <a:t>Link to original data source on movebank.org</a:t>
            </a:r>
          </a:p>
          <a:p>
            <a:pPr marL="0" indent="0">
              <a:buClr>
                <a:srgbClr val="262626"/>
              </a:buClr>
              <a:buNone/>
            </a:pPr>
            <a:r>
              <a:rPr lang="en-US" sz="2400">
                <a:ea typeface="+mn-lt"/>
                <a:cs typeface="+mn-lt"/>
              </a:rPr>
              <a:t>•</a:t>
            </a:r>
            <a:r>
              <a:rPr lang="en-US" sz="2400" b="1">
                <a:ea typeface="+mn-lt"/>
                <a:cs typeface="+mn-lt"/>
              </a:rPr>
              <a:t>Summary</a:t>
            </a:r>
            <a:r>
              <a:rPr lang="en-US" sz="2400">
                <a:ea typeface="+mn-lt"/>
                <a:cs typeface="+mn-lt"/>
              </a:rPr>
              <a:t>: Characterization of large-scale movements in the Arctic fox through Argos satellite telemetry</a:t>
            </a:r>
            <a:endParaRPr lang="en-US" sz="2400"/>
          </a:p>
          <a:p>
            <a:pPr marL="0" indent="0">
              <a:buClr>
                <a:srgbClr val="262626"/>
              </a:buClr>
              <a:buNone/>
            </a:pPr>
            <a:r>
              <a:rPr lang="en-US" sz="2400">
                <a:ea typeface="+mn-lt"/>
                <a:cs typeface="+mn-lt"/>
              </a:rPr>
              <a:t>•</a:t>
            </a:r>
            <a:r>
              <a:rPr lang="en-US" sz="2400" b="1">
                <a:ea typeface="+mn-lt"/>
                <a:cs typeface="+mn-lt"/>
              </a:rPr>
              <a:t>Duration</a:t>
            </a:r>
            <a:r>
              <a:rPr lang="en-US" sz="2400">
                <a:ea typeface="+mn-lt"/>
                <a:cs typeface="+mn-lt"/>
              </a:rPr>
              <a:t>: 2007 to 2021</a:t>
            </a:r>
            <a:endParaRPr lang="en-US" sz="2400"/>
          </a:p>
          <a:p>
            <a:pPr marL="0" indent="0">
              <a:buClr>
                <a:srgbClr val="262626"/>
              </a:buClr>
              <a:buNone/>
            </a:pPr>
            <a:r>
              <a:rPr lang="en-US" sz="2400">
                <a:ea typeface="+mn-lt"/>
                <a:cs typeface="+mn-lt"/>
              </a:rPr>
              <a:t>•</a:t>
            </a:r>
            <a:r>
              <a:rPr lang="en-US" sz="2400" b="1">
                <a:ea typeface="+mn-lt"/>
                <a:cs typeface="+mn-lt"/>
              </a:rPr>
              <a:t>Number of Foxes</a:t>
            </a:r>
            <a:r>
              <a:rPr lang="en-US" sz="2400">
                <a:ea typeface="+mn-lt"/>
                <a:cs typeface="+mn-lt"/>
              </a:rPr>
              <a:t>: 170</a:t>
            </a:r>
            <a:endParaRPr lang="en-US" sz="2400"/>
          </a:p>
          <a:p>
            <a:pPr marL="0" indent="0">
              <a:buClr>
                <a:srgbClr val="262626"/>
              </a:buClr>
              <a:buNone/>
            </a:pPr>
            <a:r>
              <a:rPr lang="en-US" sz="2400">
                <a:ea typeface="+mn-lt"/>
                <a:cs typeface="+mn-lt"/>
              </a:rPr>
              <a:t>•</a:t>
            </a:r>
            <a:r>
              <a:rPr lang="en-US" sz="2400" b="1">
                <a:ea typeface="+mn-lt"/>
                <a:cs typeface="+mn-lt"/>
              </a:rPr>
              <a:t>Total Number of Records</a:t>
            </a:r>
            <a:r>
              <a:rPr lang="en-US" sz="2400">
                <a:ea typeface="+mn-lt"/>
                <a:cs typeface="+mn-lt"/>
              </a:rPr>
              <a:t>: 64489</a:t>
            </a:r>
            <a:endParaRPr lang="en-US" sz="2400"/>
          </a:p>
          <a:p>
            <a:pPr marL="0" indent="0">
              <a:buClr>
                <a:srgbClr val="262626"/>
              </a:buClr>
              <a:buNone/>
            </a:pPr>
            <a:r>
              <a:rPr lang="en-US" sz="2400">
                <a:ea typeface="+mn-lt"/>
                <a:cs typeface="+mn-lt"/>
              </a:rPr>
              <a:t>•Originally, the dataset had 38 columns but only </a:t>
            </a:r>
            <a:r>
              <a:rPr lang="en-US" sz="2400" b="1">
                <a:ea typeface="+mn-lt"/>
                <a:cs typeface="+mn-lt"/>
              </a:rPr>
              <a:t>four</a:t>
            </a:r>
            <a:r>
              <a:rPr lang="en-US" sz="2400">
                <a:ea typeface="+mn-lt"/>
                <a:cs typeface="+mn-lt"/>
              </a:rPr>
              <a:t> were applicable:</a:t>
            </a:r>
          </a:p>
          <a:p>
            <a:pPr marL="617220" lvl="1" indent="-342900"/>
            <a:r>
              <a:rPr lang="en-US" sz="1600">
                <a:ea typeface="+mn-lt"/>
                <a:cs typeface="+mn-lt"/>
              </a:rPr>
              <a:t>location-</a:t>
            </a:r>
            <a:r>
              <a:rPr lang="en-US" sz="1600" err="1">
                <a:ea typeface="+mn-lt"/>
                <a:cs typeface="+mn-lt"/>
              </a:rPr>
              <a:t>lat</a:t>
            </a:r>
            <a:r>
              <a:rPr lang="en-US" sz="1600">
                <a:ea typeface="+mn-lt"/>
                <a:cs typeface="+mn-lt"/>
              </a:rPr>
              <a:t> (Location: Latitude)</a:t>
            </a:r>
          </a:p>
          <a:p>
            <a:pPr marL="617220" lvl="1" indent="-342900">
              <a:buClr>
                <a:srgbClr val="262626"/>
              </a:buClr>
            </a:pPr>
            <a:r>
              <a:rPr lang="en-US" sz="1600">
                <a:ea typeface="+mn-lt"/>
                <a:cs typeface="+mn-lt"/>
              </a:rPr>
              <a:t>location-long (Location: Longitude)</a:t>
            </a:r>
          </a:p>
          <a:p>
            <a:pPr marL="617220" lvl="1" indent="-342900">
              <a:buClr>
                <a:srgbClr val="262626"/>
              </a:buClr>
            </a:pPr>
            <a:r>
              <a:rPr lang="en-US" sz="1600">
                <a:ea typeface="+mn-lt"/>
                <a:cs typeface="+mn-lt"/>
              </a:rPr>
              <a:t>individual-local-identifier (Identifier for each Fox)</a:t>
            </a:r>
          </a:p>
          <a:p>
            <a:pPr marL="617220" lvl="1" indent="-342900">
              <a:buClr>
                <a:srgbClr val="262626"/>
              </a:buClr>
            </a:pPr>
            <a:r>
              <a:rPr lang="en-US" sz="1600"/>
              <a:t>timestamp</a:t>
            </a:r>
          </a:p>
          <a:p>
            <a:pPr marL="274320" lvl="1" indent="0">
              <a:buClr>
                <a:srgbClr val="262626"/>
              </a:buClr>
              <a:buNone/>
            </a:pPr>
            <a:endParaRPr lang="en-US" sz="2000"/>
          </a:p>
          <a:p>
            <a:pPr marL="274320" lvl="1" indent="0">
              <a:buClr>
                <a:prstClr val="black">
                  <a:lumMod val="85000"/>
                  <a:lumOff val="15000"/>
                </a:prstClr>
              </a:buClr>
              <a:buNone/>
            </a:pPr>
            <a:endParaRPr lang="en-US" sz="2000"/>
          </a:p>
          <a:p>
            <a:pPr>
              <a:buClr>
                <a:srgbClr val="262626"/>
              </a:buClr>
            </a:pPr>
            <a:endParaRPr lang="en-US"/>
          </a:p>
        </p:txBody>
      </p:sp>
    </p:spTree>
    <p:extLst>
      <p:ext uri="{BB962C8B-B14F-4D97-AF65-F5344CB8AC3E}">
        <p14:creationId xmlns:p14="http://schemas.microsoft.com/office/powerpoint/2010/main" val="2323779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D4784-37F7-E063-120A-827DCF79A344}"/>
              </a:ext>
            </a:extLst>
          </p:cNvPr>
          <p:cNvSpPr>
            <a:spLocks noGrp="1"/>
          </p:cNvSpPr>
          <p:nvPr>
            <p:ph type="title"/>
          </p:nvPr>
        </p:nvSpPr>
        <p:spPr>
          <a:xfrm>
            <a:off x="6674073" y="525493"/>
            <a:ext cx="5609957" cy="976741"/>
          </a:xfrm>
        </p:spPr>
        <p:txBody>
          <a:bodyPr>
            <a:normAutofit fontScale="90000"/>
          </a:bodyPr>
          <a:lstStyle/>
          <a:p>
            <a:r>
              <a:rPr lang="en-US" b="1">
                <a:ea typeface="+mj-lt"/>
                <a:cs typeface="+mj-lt"/>
              </a:rPr>
              <a:t>Data Cleaning and Wrangling</a:t>
            </a:r>
            <a:endParaRPr lang="en-US" b="1"/>
          </a:p>
        </p:txBody>
      </p:sp>
      <p:pic>
        <p:nvPicPr>
          <p:cNvPr id="8" name="Picture 8" descr="A picture containing text, screen, black, screenshot&#10;&#10;Description automatically generated">
            <a:extLst>
              <a:ext uri="{FF2B5EF4-FFF2-40B4-BE49-F238E27FC236}">
                <a16:creationId xmlns:a16="http://schemas.microsoft.com/office/drawing/2014/main" id="{8805770E-7E8E-879B-20DD-A049D5758EB6}"/>
              </a:ext>
            </a:extLst>
          </p:cNvPr>
          <p:cNvPicPr>
            <a:picLocks noChangeAspect="1"/>
          </p:cNvPicPr>
          <p:nvPr/>
        </p:nvPicPr>
        <p:blipFill>
          <a:blip r:embed="rId2"/>
          <a:stretch>
            <a:fillRect/>
          </a:stretch>
        </p:blipFill>
        <p:spPr>
          <a:xfrm>
            <a:off x="242930" y="-33529"/>
            <a:ext cx="5998837" cy="3741879"/>
          </a:xfrm>
          <a:prstGeom prst="rect">
            <a:avLst/>
          </a:prstGeom>
        </p:spPr>
      </p:pic>
      <p:pic>
        <p:nvPicPr>
          <p:cNvPr id="7" name="Picture 7" descr="Text&#10;&#10;Description automatically generated">
            <a:extLst>
              <a:ext uri="{FF2B5EF4-FFF2-40B4-BE49-F238E27FC236}">
                <a16:creationId xmlns:a16="http://schemas.microsoft.com/office/drawing/2014/main" id="{8FBB4AD0-539F-041C-9217-5A903CB87685}"/>
              </a:ext>
            </a:extLst>
          </p:cNvPr>
          <p:cNvPicPr>
            <a:picLocks noChangeAspect="1"/>
          </p:cNvPicPr>
          <p:nvPr/>
        </p:nvPicPr>
        <p:blipFill>
          <a:blip r:embed="rId3"/>
          <a:stretch>
            <a:fillRect/>
          </a:stretch>
        </p:blipFill>
        <p:spPr>
          <a:xfrm>
            <a:off x="184315" y="3355340"/>
            <a:ext cx="6106299" cy="3685672"/>
          </a:xfrm>
          <a:prstGeom prst="rect">
            <a:avLst/>
          </a:prstGeom>
        </p:spPr>
      </p:pic>
      <p:sp>
        <p:nvSpPr>
          <p:cNvPr id="6" name="Content Placeholder 5">
            <a:extLst>
              <a:ext uri="{FF2B5EF4-FFF2-40B4-BE49-F238E27FC236}">
                <a16:creationId xmlns:a16="http://schemas.microsoft.com/office/drawing/2014/main" id="{DA1EF696-44A4-9799-78DA-E755AA94ED42}"/>
              </a:ext>
            </a:extLst>
          </p:cNvPr>
          <p:cNvSpPr>
            <a:spLocks noGrp="1"/>
          </p:cNvSpPr>
          <p:nvPr>
            <p:ph idx="1"/>
          </p:nvPr>
        </p:nvSpPr>
        <p:spPr>
          <a:xfrm>
            <a:off x="6633105" y="1623498"/>
            <a:ext cx="5147022" cy="4791929"/>
          </a:xfrm>
        </p:spPr>
        <p:txBody>
          <a:bodyPr vert="horz" lIns="91440" tIns="45720" rIns="91440" bIns="45720" rtlCol="0" anchor="t">
            <a:normAutofit/>
          </a:bodyPr>
          <a:lstStyle/>
          <a:p>
            <a:pPr marL="0" indent="0">
              <a:lnSpc>
                <a:spcPct val="90000"/>
              </a:lnSpc>
              <a:buNone/>
            </a:pPr>
            <a:r>
              <a:rPr lang="en-US" sz="1700">
                <a:ea typeface="+mn-lt"/>
                <a:cs typeface="+mn-lt"/>
              </a:rPr>
              <a:t>•After cleaning we are left with columns:</a:t>
            </a:r>
            <a:endParaRPr lang="en-US" sz="1700"/>
          </a:p>
          <a:p>
            <a:pPr marL="274320" lvl="1" indent="0">
              <a:lnSpc>
                <a:spcPct val="90000"/>
              </a:lnSpc>
              <a:buClr>
                <a:srgbClr val="262626"/>
              </a:buClr>
              <a:buNone/>
            </a:pPr>
            <a:r>
              <a:rPr lang="en-US" sz="1700">
                <a:ea typeface="+mn-lt"/>
                <a:cs typeface="+mn-lt"/>
              </a:rPr>
              <a:t>•</a:t>
            </a:r>
            <a:r>
              <a:rPr lang="en-US" sz="1700" b="1">
                <a:ea typeface="+mn-lt"/>
                <a:cs typeface="+mn-lt"/>
              </a:rPr>
              <a:t>Longitude</a:t>
            </a:r>
            <a:r>
              <a:rPr lang="en-US" sz="1700">
                <a:ea typeface="+mn-lt"/>
                <a:cs typeface="+mn-lt"/>
              </a:rPr>
              <a:t> </a:t>
            </a:r>
            <a:endParaRPr lang="en-US" sz="1200"/>
          </a:p>
          <a:p>
            <a:pPr marL="274320" lvl="1" indent="0">
              <a:lnSpc>
                <a:spcPct val="90000"/>
              </a:lnSpc>
              <a:buClr>
                <a:srgbClr val="262626"/>
              </a:buClr>
              <a:buNone/>
            </a:pPr>
            <a:r>
              <a:rPr lang="en-US" sz="1700">
                <a:ea typeface="+mn-lt"/>
                <a:cs typeface="+mn-lt"/>
              </a:rPr>
              <a:t>•</a:t>
            </a:r>
            <a:r>
              <a:rPr lang="en-US" sz="1700" b="1">
                <a:ea typeface="+mn-lt"/>
                <a:cs typeface="+mn-lt"/>
              </a:rPr>
              <a:t>Latitude</a:t>
            </a:r>
            <a:endParaRPr lang="en-US" sz="1200">
              <a:ea typeface="+mn-lt"/>
              <a:cs typeface="+mn-lt"/>
            </a:endParaRPr>
          </a:p>
          <a:p>
            <a:pPr marL="274320" lvl="1" indent="0">
              <a:lnSpc>
                <a:spcPct val="90000"/>
              </a:lnSpc>
              <a:buClr>
                <a:srgbClr val="262626"/>
              </a:buClr>
              <a:buNone/>
            </a:pPr>
            <a:r>
              <a:rPr lang="en-US" sz="1700">
                <a:ea typeface="+mn-lt"/>
                <a:cs typeface="+mn-lt"/>
              </a:rPr>
              <a:t>•</a:t>
            </a:r>
            <a:r>
              <a:rPr lang="en-US" sz="1700" b="1">
                <a:ea typeface="+mn-lt"/>
                <a:cs typeface="+mn-lt"/>
              </a:rPr>
              <a:t>Timestamp</a:t>
            </a:r>
            <a:endParaRPr lang="en-US" sz="1700" b="1"/>
          </a:p>
          <a:p>
            <a:pPr marL="274320" lvl="1" indent="0">
              <a:lnSpc>
                <a:spcPct val="90000"/>
              </a:lnSpc>
              <a:buClr>
                <a:srgbClr val="262626"/>
              </a:buClr>
              <a:buNone/>
            </a:pPr>
            <a:r>
              <a:rPr lang="en-US" sz="1700">
                <a:ea typeface="+mn-lt"/>
                <a:cs typeface="+mn-lt"/>
              </a:rPr>
              <a:t>•</a:t>
            </a:r>
            <a:r>
              <a:rPr lang="en-US" sz="1700" b="1">
                <a:ea typeface="+mn-lt"/>
                <a:cs typeface="+mn-lt"/>
              </a:rPr>
              <a:t>Fox Identifier</a:t>
            </a:r>
            <a:endParaRPr lang="en-US" sz="1700" b="1"/>
          </a:p>
          <a:p>
            <a:pPr marL="0" indent="0">
              <a:lnSpc>
                <a:spcPct val="90000"/>
              </a:lnSpc>
              <a:buClr>
                <a:srgbClr val="262626"/>
              </a:buClr>
              <a:buNone/>
            </a:pPr>
            <a:r>
              <a:rPr lang="en-US" sz="1700">
                <a:ea typeface="+mn-lt"/>
                <a:cs typeface="+mn-lt"/>
              </a:rPr>
              <a:t>•Converted ‘Timestamp’ datatype into Date Time format</a:t>
            </a:r>
            <a:endParaRPr lang="en-US" sz="1700"/>
          </a:p>
          <a:p>
            <a:pPr marL="0" indent="0">
              <a:lnSpc>
                <a:spcPct val="90000"/>
              </a:lnSpc>
              <a:buClr>
                <a:srgbClr val="262626"/>
              </a:buClr>
              <a:buNone/>
            </a:pPr>
            <a:r>
              <a:rPr lang="en-US" sz="1700">
                <a:ea typeface="+mn-lt"/>
                <a:cs typeface="+mn-lt"/>
              </a:rPr>
              <a:t>•Extracted new columns ‘year’ &amp; ‘month’ from ‘Timestamp’</a:t>
            </a:r>
            <a:endParaRPr lang="en-US" sz="1700"/>
          </a:p>
          <a:p>
            <a:pPr marL="0" indent="0">
              <a:lnSpc>
                <a:spcPct val="90000"/>
              </a:lnSpc>
              <a:buClr>
                <a:srgbClr val="262626"/>
              </a:buClr>
              <a:buNone/>
            </a:pPr>
            <a:r>
              <a:rPr lang="en-US" sz="1700">
                <a:ea typeface="+mn-lt"/>
                <a:cs typeface="+mn-lt"/>
              </a:rPr>
              <a:t>•Added new column ‘season’  representing different seasons based on corresponding months:</a:t>
            </a:r>
            <a:endParaRPr lang="en-US" sz="1700"/>
          </a:p>
          <a:p>
            <a:pPr marL="274320" lvl="1" indent="0">
              <a:lnSpc>
                <a:spcPct val="90000"/>
              </a:lnSpc>
              <a:buClr>
                <a:srgbClr val="262626"/>
              </a:buClr>
              <a:buNone/>
            </a:pPr>
            <a:r>
              <a:rPr lang="en-US" sz="1700" b="1">
                <a:ea typeface="+mn-lt"/>
                <a:cs typeface="+mn-lt"/>
              </a:rPr>
              <a:t>Spring</a:t>
            </a:r>
            <a:r>
              <a:rPr lang="en-US" sz="1700">
                <a:ea typeface="+mn-lt"/>
                <a:cs typeface="+mn-lt"/>
              </a:rPr>
              <a:t> - March, April, May</a:t>
            </a:r>
            <a:br>
              <a:rPr lang="en-US" sz="1700">
                <a:ea typeface="+mn-lt"/>
                <a:cs typeface="+mn-lt"/>
              </a:rPr>
            </a:br>
            <a:r>
              <a:rPr lang="en-US" sz="1700">
                <a:ea typeface="+mn-lt"/>
                <a:cs typeface="+mn-lt"/>
              </a:rPr>
              <a:t> </a:t>
            </a:r>
            <a:r>
              <a:rPr lang="en-US" sz="1700" b="1">
                <a:ea typeface="+mn-lt"/>
                <a:cs typeface="+mn-lt"/>
              </a:rPr>
              <a:t>Summer</a:t>
            </a:r>
            <a:r>
              <a:rPr lang="en-US" sz="1700">
                <a:ea typeface="+mn-lt"/>
                <a:cs typeface="+mn-lt"/>
              </a:rPr>
              <a:t> - June, July, and August</a:t>
            </a:r>
            <a:br>
              <a:rPr lang="en-US" sz="1700">
                <a:ea typeface="+mn-lt"/>
                <a:cs typeface="+mn-lt"/>
              </a:rPr>
            </a:br>
            <a:r>
              <a:rPr lang="en-US" sz="1700">
                <a:ea typeface="+mn-lt"/>
                <a:cs typeface="+mn-lt"/>
              </a:rPr>
              <a:t> </a:t>
            </a:r>
            <a:r>
              <a:rPr lang="en-US" sz="1700" b="1">
                <a:ea typeface="+mn-lt"/>
                <a:cs typeface="+mn-lt"/>
              </a:rPr>
              <a:t>Fall</a:t>
            </a:r>
            <a:r>
              <a:rPr lang="en-US" sz="1700">
                <a:ea typeface="+mn-lt"/>
                <a:cs typeface="+mn-lt"/>
              </a:rPr>
              <a:t> - September, October, and November</a:t>
            </a:r>
            <a:br>
              <a:rPr lang="en-US" sz="1700">
                <a:ea typeface="+mn-lt"/>
                <a:cs typeface="+mn-lt"/>
              </a:rPr>
            </a:br>
            <a:r>
              <a:rPr lang="en-US" sz="1700">
                <a:ea typeface="+mn-lt"/>
                <a:cs typeface="+mn-lt"/>
              </a:rPr>
              <a:t> </a:t>
            </a:r>
            <a:r>
              <a:rPr lang="en-US" sz="1700" b="1">
                <a:ea typeface="+mn-lt"/>
                <a:cs typeface="+mn-lt"/>
              </a:rPr>
              <a:t>Winter</a:t>
            </a:r>
            <a:r>
              <a:rPr lang="en-US" sz="1700">
                <a:ea typeface="+mn-lt"/>
                <a:cs typeface="+mn-lt"/>
              </a:rPr>
              <a:t> - December, January, and February</a:t>
            </a:r>
            <a:endParaRPr lang="en-US" sz="1700"/>
          </a:p>
          <a:p>
            <a:pPr>
              <a:lnSpc>
                <a:spcPct val="90000"/>
              </a:lnSpc>
              <a:buClr>
                <a:srgbClr val="262626"/>
              </a:buClr>
            </a:pPr>
            <a:endParaRPr lang="en-US" sz="1700"/>
          </a:p>
        </p:txBody>
      </p:sp>
    </p:spTree>
    <p:extLst>
      <p:ext uri="{BB962C8B-B14F-4D97-AF65-F5344CB8AC3E}">
        <p14:creationId xmlns:p14="http://schemas.microsoft.com/office/powerpoint/2010/main" val="670510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3" name="Rectangle 1067">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819A76EA-0935-59B1-CA40-BC782B4D5F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2873" y="2742397"/>
            <a:ext cx="4166885" cy="3291840"/>
          </a:xfrm>
          <a:prstGeom prst="rect">
            <a:avLst/>
          </a:prstGeom>
          <a:extLst>
            <a:ext uri="{909E8E84-426E-40DD-AFC4-6F175D3DCCD1}">
              <a14:hiddenFill xmlns:a14="http://schemas.microsoft.com/office/drawing/2010/main">
                <a:solidFill>
                  <a:srgbClr val="FFFFFF"/>
                </a:solidFill>
              </a14:hiddenFill>
            </a:ext>
          </a:extLst>
        </p:spPr>
      </p:pic>
      <p:sp>
        <p:nvSpPr>
          <p:cNvPr id="1072"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7A5039D8-9E1A-C5EB-A3E4-A097399E4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2272" y="2744731"/>
            <a:ext cx="4206824" cy="3291840"/>
          </a:xfrm>
          <a:prstGeom prst="rect">
            <a:avLst/>
          </a:prstGeom>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D58FC8-BF4C-E621-86DC-ED2950ACE3B2}"/>
              </a:ext>
            </a:extLst>
          </p:cNvPr>
          <p:cNvSpPr txBox="1"/>
          <p:nvPr/>
        </p:nvSpPr>
        <p:spPr>
          <a:xfrm>
            <a:off x="1043188" y="381001"/>
            <a:ext cx="1013895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panose="020F0502020204030204"/>
              </a:rPr>
              <a:t>Month-Wise: </a:t>
            </a:r>
            <a:endParaRPr lang="en-US" sz="1600">
              <a:cs typeface="Calibri"/>
            </a:endParaRPr>
          </a:p>
          <a:p>
            <a:pPr marL="742950" lvl="1" indent="-285750">
              <a:buFont typeface="Arial"/>
              <a:buChar char="•"/>
            </a:pPr>
            <a:r>
              <a:rPr lang="en-US" b="1">
                <a:cs typeface="Calibri" panose="020F0502020204030204"/>
              </a:rPr>
              <a:t>Largest: </a:t>
            </a:r>
            <a:r>
              <a:rPr lang="en-US">
                <a:cs typeface="Calibri" panose="020F0502020204030204"/>
              </a:rPr>
              <a:t>August has the greatest number of records at about 7000.</a:t>
            </a:r>
          </a:p>
          <a:p>
            <a:pPr marL="742950" lvl="1" indent="-285750">
              <a:buFont typeface="Arial"/>
              <a:buChar char="•"/>
            </a:pPr>
            <a:r>
              <a:rPr lang="en-US" b="1">
                <a:cs typeface="Calibri" panose="020F0502020204030204"/>
              </a:rPr>
              <a:t>Smallest:</a:t>
            </a:r>
            <a:r>
              <a:rPr lang="en-US">
                <a:cs typeface="Calibri" panose="020F0502020204030204"/>
              </a:rPr>
              <a:t> May has the lowest number of records at about 3300.</a:t>
            </a:r>
          </a:p>
          <a:p>
            <a:pPr marL="285750" indent="-285750">
              <a:buFont typeface="Arial"/>
              <a:buChar char="•"/>
            </a:pPr>
            <a:r>
              <a:rPr lang="en-US" b="1">
                <a:cs typeface="Calibri" panose="020F0502020204030204"/>
              </a:rPr>
              <a:t>Year-Wise:</a:t>
            </a:r>
            <a:r>
              <a:rPr lang="en-US">
                <a:cs typeface="Calibri" panose="020F0502020204030204"/>
              </a:rPr>
              <a:t> </a:t>
            </a:r>
          </a:p>
          <a:p>
            <a:pPr marL="742950" lvl="1" indent="-285750">
              <a:buFont typeface="Arial"/>
              <a:buChar char="•"/>
            </a:pPr>
            <a:r>
              <a:rPr lang="en-US" b="1">
                <a:cs typeface="Calibri" panose="020F0502020204030204"/>
              </a:rPr>
              <a:t>Largest:</a:t>
            </a:r>
            <a:r>
              <a:rPr lang="en-US">
                <a:cs typeface="Calibri" panose="020F0502020204030204"/>
              </a:rPr>
              <a:t> 2011 and 2012 have the greatest number of records at about 10000.</a:t>
            </a:r>
          </a:p>
          <a:p>
            <a:pPr marL="742950" lvl="1" indent="-285750">
              <a:buFont typeface="Arial"/>
              <a:buChar char="•"/>
            </a:pPr>
            <a:r>
              <a:rPr lang="en-US" b="1">
                <a:cs typeface="Calibri" panose="020F0502020204030204"/>
              </a:rPr>
              <a:t>Smallest:</a:t>
            </a:r>
            <a:r>
              <a:rPr lang="en-US">
                <a:cs typeface="Calibri" panose="020F0502020204030204"/>
              </a:rPr>
              <a:t> 2007, 2018, and 2021 have the lowest number of records at &lt;1000.</a:t>
            </a:r>
          </a:p>
        </p:txBody>
      </p:sp>
      <p:sp>
        <p:nvSpPr>
          <p:cNvPr id="5" name="Title 4">
            <a:extLst>
              <a:ext uri="{FF2B5EF4-FFF2-40B4-BE49-F238E27FC236}">
                <a16:creationId xmlns:a16="http://schemas.microsoft.com/office/drawing/2014/main" id="{AC29732D-6F22-ED7B-DDA1-78FF59F9C8E0}"/>
              </a:ext>
            </a:extLst>
          </p:cNvPr>
          <p:cNvSpPr>
            <a:spLocks noGrp="1"/>
          </p:cNvSpPr>
          <p:nvPr>
            <p:ph type="title"/>
          </p:nvPr>
        </p:nvSpPr>
        <p:spPr>
          <a:xfrm>
            <a:off x="838200" y="-357798"/>
            <a:ext cx="10515600" cy="1325563"/>
          </a:xfrm>
        </p:spPr>
        <p:txBody>
          <a:bodyPr>
            <a:normAutofit/>
          </a:bodyPr>
          <a:lstStyle/>
          <a:p>
            <a:pPr algn="ctr"/>
            <a:r>
              <a:rPr lang="en-US" sz="4800" b="1">
                <a:cs typeface="Calibri Light"/>
              </a:rPr>
              <a:t>Data Distribution</a:t>
            </a:r>
          </a:p>
        </p:txBody>
      </p:sp>
    </p:spTree>
    <p:extLst>
      <p:ext uri="{BB962C8B-B14F-4D97-AF65-F5344CB8AC3E}">
        <p14:creationId xmlns:p14="http://schemas.microsoft.com/office/powerpoint/2010/main" val="70637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CF8B-D19C-30FA-1C97-4A0B301B0B51}"/>
              </a:ext>
            </a:extLst>
          </p:cNvPr>
          <p:cNvSpPr>
            <a:spLocks noGrp="1"/>
          </p:cNvSpPr>
          <p:nvPr>
            <p:ph type="title"/>
          </p:nvPr>
        </p:nvSpPr>
        <p:spPr>
          <a:xfrm>
            <a:off x="205408" y="119270"/>
            <a:ext cx="11908183" cy="758024"/>
          </a:xfrm>
        </p:spPr>
        <p:style>
          <a:lnRef idx="2">
            <a:schemeClr val="dk1"/>
          </a:lnRef>
          <a:fillRef idx="1">
            <a:schemeClr val="lt1"/>
          </a:fillRef>
          <a:effectRef idx="0">
            <a:schemeClr val="dk1"/>
          </a:effectRef>
          <a:fontRef idx="minor">
            <a:schemeClr val="dk1"/>
          </a:fontRef>
        </p:style>
        <p:txBody>
          <a:bodyPr>
            <a:noAutofit/>
          </a:bodyPr>
          <a:lstStyle/>
          <a:p>
            <a:r>
              <a:rPr lang="en-IN" sz="3100" b="1"/>
              <a:t>What is the Longest Number of Years a Specific Fox has been Recorded?</a:t>
            </a:r>
            <a:endParaRPr lang="en-IN" sz="3100" b="1">
              <a:cs typeface="Calibri"/>
            </a:endParaRPr>
          </a:p>
        </p:txBody>
      </p:sp>
      <p:pic>
        <p:nvPicPr>
          <p:cNvPr id="2052" name="Picture 4">
            <a:extLst>
              <a:ext uri="{FF2B5EF4-FFF2-40B4-BE49-F238E27FC236}">
                <a16:creationId xmlns:a16="http://schemas.microsoft.com/office/drawing/2014/main" id="{92FBC6EE-6A0F-2F67-E287-803A61489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8987"/>
            <a:ext cx="12192000" cy="479901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Brace 10">
            <a:extLst>
              <a:ext uri="{FF2B5EF4-FFF2-40B4-BE49-F238E27FC236}">
                <a16:creationId xmlns:a16="http://schemas.microsoft.com/office/drawing/2014/main" id="{403DB1E6-A6FD-0A9E-6FB7-D324CFBD20BF}"/>
              </a:ext>
            </a:extLst>
          </p:cNvPr>
          <p:cNvSpPr/>
          <p:nvPr/>
        </p:nvSpPr>
        <p:spPr>
          <a:xfrm rot="16200000">
            <a:off x="1462150" y="3779321"/>
            <a:ext cx="813460" cy="3007425"/>
          </a:xfrm>
          <a:prstGeom prst="rightBrace">
            <a:avLst>
              <a:gd name="adj1" fmla="val 69647"/>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067EB0C4-B162-0BD7-9339-DEBD94AB41EE}"/>
              </a:ext>
            </a:extLst>
          </p:cNvPr>
          <p:cNvSpPr/>
          <p:nvPr/>
        </p:nvSpPr>
        <p:spPr>
          <a:xfrm rot="16200000">
            <a:off x="5519556" y="2100942"/>
            <a:ext cx="813460" cy="4998520"/>
          </a:xfrm>
          <a:prstGeom prst="rightBrace">
            <a:avLst>
              <a:gd name="adj1" fmla="val 82786"/>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a:extLst>
              <a:ext uri="{FF2B5EF4-FFF2-40B4-BE49-F238E27FC236}">
                <a16:creationId xmlns:a16="http://schemas.microsoft.com/office/drawing/2014/main" id="{C535933A-7AEF-F450-C76F-53555BE761AA}"/>
              </a:ext>
            </a:extLst>
          </p:cNvPr>
          <p:cNvSpPr/>
          <p:nvPr/>
        </p:nvSpPr>
        <p:spPr>
          <a:xfrm rot="16200000">
            <a:off x="9318920" y="2851951"/>
            <a:ext cx="635826" cy="2313708"/>
          </a:xfrm>
          <a:prstGeom prst="rightBrace">
            <a:avLst>
              <a:gd name="adj1" fmla="val 57238"/>
              <a:gd name="adj2"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ight Brace 15">
            <a:extLst>
              <a:ext uri="{FF2B5EF4-FFF2-40B4-BE49-F238E27FC236}">
                <a16:creationId xmlns:a16="http://schemas.microsoft.com/office/drawing/2014/main" id="{775D7094-8F43-EF9D-A4A5-D5D24C20F24F}"/>
              </a:ext>
            </a:extLst>
          </p:cNvPr>
          <p:cNvSpPr/>
          <p:nvPr/>
        </p:nvSpPr>
        <p:spPr>
          <a:xfrm rot="16200000">
            <a:off x="11036632" y="3227613"/>
            <a:ext cx="240475" cy="550223"/>
          </a:xfrm>
          <a:prstGeom prst="rightBrace">
            <a:avLst>
              <a:gd name="adj1" fmla="val 57238"/>
              <a:gd name="adj2" fmla="val 48921"/>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Right Brace 17">
            <a:extLst>
              <a:ext uri="{FF2B5EF4-FFF2-40B4-BE49-F238E27FC236}">
                <a16:creationId xmlns:a16="http://schemas.microsoft.com/office/drawing/2014/main" id="{7587375E-BDD0-8647-4874-1323058F08B9}"/>
              </a:ext>
            </a:extLst>
          </p:cNvPr>
          <p:cNvSpPr/>
          <p:nvPr/>
        </p:nvSpPr>
        <p:spPr>
          <a:xfrm rot="16200000">
            <a:off x="11603185" y="2635332"/>
            <a:ext cx="213757" cy="441365"/>
          </a:xfrm>
          <a:prstGeom prst="rightBrace">
            <a:avLst>
              <a:gd name="adj1" fmla="val 57238"/>
              <a:gd name="adj2" fmla="val 48921"/>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22A50D93-C768-D84D-53F8-4221C37506E9}"/>
              </a:ext>
            </a:extLst>
          </p:cNvPr>
          <p:cNvSpPr txBox="1"/>
          <p:nvPr/>
        </p:nvSpPr>
        <p:spPr>
          <a:xfrm>
            <a:off x="1659528" y="4523297"/>
            <a:ext cx="418704" cy="369332"/>
          </a:xfrm>
          <a:prstGeom prst="rect">
            <a:avLst/>
          </a:prstGeom>
          <a:noFill/>
        </p:spPr>
        <p:txBody>
          <a:bodyPr wrap="none" rtlCol="0">
            <a:spAutoFit/>
          </a:bodyPr>
          <a:lstStyle/>
          <a:p>
            <a:r>
              <a:rPr lang="en-IN">
                <a:solidFill>
                  <a:srgbClr val="FF0000"/>
                </a:solidFill>
              </a:rPr>
              <a:t>44</a:t>
            </a:r>
          </a:p>
        </p:txBody>
      </p:sp>
      <p:sp>
        <p:nvSpPr>
          <p:cNvPr id="20" name="TextBox 19">
            <a:extLst>
              <a:ext uri="{FF2B5EF4-FFF2-40B4-BE49-F238E27FC236}">
                <a16:creationId xmlns:a16="http://schemas.microsoft.com/office/drawing/2014/main" id="{BBC45170-EF8E-834A-90CB-4512383F23C7}"/>
              </a:ext>
            </a:extLst>
          </p:cNvPr>
          <p:cNvSpPr txBox="1"/>
          <p:nvPr/>
        </p:nvSpPr>
        <p:spPr>
          <a:xfrm>
            <a:off x="5716934" y="3824139"/>
            <a:ext cx="418704" cy="369332"/>
          </a:xfrm>
          <a:prstGeom prst="rect">
            <a:avLst/>
          </a:prstGeom>
          <a:noFill/>
        </p:spPr>
        <p:txBody>
          <a:bodyPr wrap="none" rtlCol="0">
            <a:spAutoFit/>
          </a:bodyPr>
          <a:lstStyle/>
          <a:p>
            <a:r>
              <a:rPr lang="en-IN">
                <a:solidFill>
                  <a:srgbClr val="FFC000"/>
                </a:solidFill>
              </a:rPr>
              <a:t>73</a:t>
            </a:r>
          </a:p>
        </p:txBody>
      </p:sp>
      <p:sp>
        <p:nvSpPr>
          <p:cNvPr id="21" name="TextBox 20">
            <a:extLst>
              <a:ext uri="{FF2B5EF4-FFF2-40B4-BE49-F238E27FC236}">
                <a16:creationId xmlns:a16="http://schemas.microsoft.com/office/drawing/2014/main" id="{8205FC0F-081F-F056-1255-2DF6E6FE8501}"/>
              </a:ext>
            </a:extLst>
          </p:cNvPr>
          <p:cNvSpPr txBox="1"/>
          <p:nvPr/>
        </p:nvSpPr>
        <p:spPr>
          <a:xfrm>
            <a:off x="9427481" y="3382487"/>
            <a:ext cx="418704" cy="369332"/>
          </a:xfrm>
          <a:prstGeom prst="rect">
            <a:avLst/>
          </a:prstGeom>
          <a:noFill/>
          <a:ln>
            <a:noFill/>
          </a:ln>
        </p:spPr>
        <p:txBody>
          <a:bodyPr wrap="none" rtlCol="0">
            <a:spAutoFit/>
          </a:bodyPr>
          <a:lstStyle/>
          <a:p>
            <a:r>
              <a:rPr lang="en-IN">
                <a:solidFill>
                  <a:srgbClr val="92D050"/>
                </a:solidFill>
              </a:rPr>
              <a:t>34</a:t>
            </a:r>
          </a:p>
        </p:txBody>
      </p:sp>
      <p:sp>
        <p:nvSpPr>
          <p:cNvPr id="22" name="TextBox 21">
            <a:extLst>
              <a:ext uri="{FF2B5EF4-FFF2-40B4-BE49-F238E27FC236}">
                <a16:creationId xmlns:a16="http://schemas.microsoft.com/office/drawing/2014/main" id="{B3726DB5-6C9F-6D7C-279F-4568F3A20B76}"/>
              </a:ext>
            </a:extLst>
          </p:cNvPr>
          <p:cNvSpPr txBox="1"/>
          <p:nvPr/>
        </p:nvSpPr>
        <p:spPr>
          <a:xfrm>
            <a:off x="11006026" y="3059668"/>
            <a:ext cx="301686" cy="369332"/>
          </a:xfrm>
          <a:prstGeom prst="rect">
            <a:avLst/>
          </a:prstGeom>
          <a:noFill/>
        </p:spPr>
        <p:txBody>
          <a:bodyPr wrap="none" rtlCol="0">
            <a:spAutoFit/>
          </a:bodyPr>
          <a:lstStyle/>
          <a:p>
            <a:r>
              <a:rPr lang="en-IN">
                <a:solidFill>
                  <a:srgbClr val="00B050"/>
                </a:solidFill>
              </a:rPr>
              <a:t>9</a:t>
            </a:r>
          </a:p>
        </p:txBody>
      </p:sp>
      <p:sp>
        <p:nvSpPr>
          <p:cNvPr id="23" name="TextBox 22">
            <a:extLst>
              <a:ext uri="{FF2B5EF4-FFF2-40B4-BE49-F238E27FC236}">
                <a16:creationId xmlns:a16="http://schemas.microsoft.com/office/drawing/2014/main" id="{BD1790D6-A9B9-16E1-54B5-C0401D050149}"/>
              </a:ext>
            </a:extLst>
          </p:cNvPr>
          <p:cNvSpPr txBox="1"/>
          <p:nvPr/>
        </p:nvSpPr>
        <p:spPr>
          <a:xfrm>
            <a:off x="11559220" y="2439529"/>
            <a:ext cx="301686" cy="369332"/>
          </a:xfrm>
          <a:prstGeom prst="rect">
            <a:avLst/>
          </a:prstGeom>
          <a:noFill/>
        </p:spPr>
        <p:txBody>
          <a:bodyPr wrap="none" rtlCol="0">
            <a:spAutoFit/>
          </a:bodyPr>
          <a:lstStyle/>
          <a:p>
            <a:r>
              <a:rPr lang="en-IN">
                <a:solidFill>
                  <a:srgbClr val="00B050"/>
                </a:solidFill>
              </a:rPr>
              <a:t>7</a:t>
            </a:r>
          </a:p>
        </p:txBody>
      </p:sp>
      <p:sp>
        <p:nvSpPr>
          <p:cNvPr id="24" name="TextBox 23">
            <a:extLst>
              <a:ext uri="{FF2B5EF4-FFF2-40B4-BE49-F238E27FC236}">
                <a16:creationId xmlns:a16="http://schemas.microsoft.com/office/drawing/2014/main" id="{13B8DFCA-9BBA-1C73-D60E-983232197796}"/>
              </a:ext>
            </a:extLst>
          </p:cNvPr>
          <p:cNvSpPr txBox="1"/>
          <p:nvPr/>
        </p:nvSpPr>
        <p:spPr>
          <a:xfrm>
            <a:off x="11890314" y="1953284"/>
            <a:ext cx="301686" cy="369332"/>
          </a:xfrm>
          <a:prstGeom prst="rect">
            <a:avLst/>
          </a:prstGeom>
          <a:noFill/>
        </p:spPr>
        <p:txBody>
          <a:bodyPr wrap="none" rtlCol="0">
            <a:spAutoFit/>
          </a:bodyPr>
          <a:lstStyle/>
          <a:p>
            <a:r>
              <a:rPr lang="en-IN">
                <a:solidFill>
                  <a:schemeClr val="accent6">
                    <a:lumMod val="50000"/>
                  </a:schemeClr>
                </a:solidFill>
              </a:rPr>
              <a:t>3</a:t>
            </a:r>
          </a:p>
        </p:txBody>
      </p:sp>
      <p:sp>
        <p:nvSpPr>
          <p:cNvPr id="3" name="TextBox 2">
            <a:extLst>
              <a:ext uri="{FF2B5EF4-FFF2-40B4-BE49-F238E27FC236}">
                <a16:creationId xmlns:a16="http://schemas.microsoft.com/office/drawing/2014/main" id="{103E870A-D33B-6D17-6F9F-85F1994FB099}"/>
              </a:ext>
            </a:extLst>
          </p:cNvPr>
          <p:cNvSpPr txBox="1"/>
          <p:nvPr/>
        </p:nvSpPr>
        <p:spPr>
          <a:xfrm>
            <a:off x="131884" y="937846"/>
            <a:ext cx="115887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cs typeface="Calibri" panose="020F0502020204030204"/>
              </a:rPr>
              <a:t>Three foxes were recorded for six years. (The longest number of years)</a:t>
            </a:r>
          </a:p>
          <a:p>
            <a:pPr marL="285750" indent="-285750">
              <a:buFont typeface="Arial"/>
              <a:buChar char="•"/>
            </a:pPr>
            <a:r>
              <a:rPr lang="en-US" sz="2000" b="1">
                <a:cs typeface="Calibri" panose="020F0502020204030204"/>
              </a:rPr>
              <a:t>73 foxes were recorded for two years. (The average number of years)</a:t>
            </a:r>
          </a:p>
          <a:p>
            <a:pPr marL="285750" indent="-285750">
              <a:buFont typeface="Arial"/>
              <a:buChar char="•"/>
            </a:pPr>
            <a:r>
              <a:rPr lang="en-US" sz="2000" b="1">
                <a:cs typeface="Calibri" panose="020F0502020204030204"/>
              </a:rPr>
              <a:t>44 foxes were recorded for only one year. (The smallest number of years)</a:t>
            </a:r>
          </a:p>
        </p:txBody>
      </p:sp>
    </p:spTree>
    <p:extLst>
      <p:ext uri="{BB962C8B-B14F-4D97-AF65-F5344CB8AC3E}">
        <p14:creationId xmlns:p14="http://schemas.microsoft.com/office/powerpoint/2010/main" val="351466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E4E2-017D-C032-370C-D75C531FB938}"/>
              </a:ext>
            </a:extLst>
          </p:cNvPr>
          <p:cNvSpPr>
            <a:spLocks noGrp="1"/>
          </p:cNvSpPr>
          <p:nvPr>
            <p:ph type="title"/>
          </p:nvPr>
        </p:nvSpPr>
        <p:spPr>
          <a:xfrm>
            <a:off x="199544" y="-142503"/>
            <a:ext cx="4580110" cy="1622321"/>
          </a:xfrm>
        </p:spPr>
        <p:txBody>
          <a:bodyPr>
            <a:normAutofit/>
          </a:bodyPr>
          <a:lstStyle/>
          <a:p>
            <a:r>
              <a:rPr lang="en-IN" sz="3100" b="1"/>
              <a:t>What is the Number of Foxes Tracked Every Year?</a:t>
            </a:r>
            <a:endParaRPr lang="en-IN" sz="3100" b="1">
              <a:cs typeface="Calibri Light"/>
            </a:endParaRPr>
          </a:p>
        </p:txBody>
      </p:sp>
      <p:sp>
        <p:nvSpPr>
          <p:cNvPr id="4" name="Content Placeholder 3">
            <a:extLst>
              <a:ext uri="{FF2B5EF4-FFF2-40B4-BE49-F238E27FC236}">
                <a16:creationId xmlns:a16="http://schemas.microsoft.com/office/drawing/2014/main" id="{6B45542B-696F-8B36-2FF5-82171265AF5B}"/>
              </a:ext>
            </a:extLst>
          </p:cNvPr>
          <p:cNvSpPr>
            <a:spLocks noGrp="1"/>
          </p:cNvSpPr>
          <p:nvPr>
            <p:ph idx="1"/>
          </p:nvPr>
        </p:nvSpPr>
        <p:spPr>
          <a:xfrm>
            <a:off x="248393" y="1422400"/>
            <a:ext cx="4335878" cy="3785419"/>
          </a:xfrm>
        </p:spPr>
        <p:txBody>
          <a:bodyPr vert="horz" lIns="91440" tIns="45720" rIns="91440" bIns="45720" rtlCol="0" anchor="t">
            <a:noAutofit/>
          </a:bodyPr>
          <a:lstStyle/>
          <a:p>
            <a:r>
              <a:rPr lang="en-IN"/>
              <a:t>The maximum number of foxes being tracked in the year 2011, and the least number in 2021.</a:t>
            </a:r>
            <a:endParaRPr lang="en-IN">
              <a:cs typeface="Calibri"/>
            </a:endParaRPr>
          </a:p>
          <a:p>
            <a:r>
              <a:rPr lang="en-IN"/>
              <a:t>If we look closely, this graph is correlated to the year-wise data distribution of records graph.</a:t>
            </a:r>
            <a:endParaRPr lang="en-IN">
              <a:cs typeface="Calibri"/>
            </a:endParaRPr>
          </a:p>
          <a:p>
            <a:r>
              <a:rPr lang="en-IN"/>
              <a:t>As number of foxes increases, number of data points increases.</a:t>
            </a:r>
            <a:endParaRPr lang="en-IN">
              <a:cs typeface="Calibri"/>
            </a:endParaRPr>
          </a:p>
        </p:txBody>
      </p:sp>
      <p:sp>
        <p:nvSpPr>
          <p:cNvPr id="3089" name="Rectangle 308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6584D5BA-B2E3-7897-7B3A-D209B9FBDA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581" y="807593"/>
            <a:ext cx="5305892"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30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52D8649F-DAB6-FCC7-7D7F-A724EE60C59A}"/>
              </a:ext>
            </a:extLst>
          </p:cNvPr>
          <p:cNvSpPr>
            <a:spLocks noGrp="1"/>
          </p:cNvSpPr>
          <p:nvPr>
            <p:ph type="title"/>
          </p:nvPr>
        </p:nvSpPr>
        <p:spPr>
          <a:xfrm>
            <a:off x="1089653" y="526695"/>
            <a:ext cx="9792208" cy="1732231"/>
          </a:xfrm>
        </p:spPr>
        <p:txBody>
          <a:bodyPr>
            <a:normAutofit fontScale="90000"/>
          </a:bodyPr>
          <a:lstStyle/>
          <a:p>
            <a:r>
              <a:rPr lang="en-US" sz="4800" b="1"/>
              <a:t>Is Climate Change Affecting Arctic Fox Migration in the Canadian Arctic Archipelago?</a:t>
            </a:r>
          </a:p>
        </p:txBody>
      </p:sp>
      <p:sp>
        <p:nvSpPr>
          <p:cNvPr id="3" name="Content Placeholder 2">
            <a:extLst>
              <a:ext uri="{FF2B5EF4-FFF2-40B4-BE49-F238E27FC236}">
                <a16:creationId xmlns:a16="http://schemas.microsoft.com/office/drawing/2014/main" id="{378B089A-C55B-F531-675E-B5B006F6DA8C}"/>
              </a:ext>
            </a:extLst>
          </p:cNvPr>
          <p:cNvSpPr>
            <a:spLocks noGrp="1"/>
          </p:cNvSpPr>
          <p:nvPr>
            <p:ph idx="1"/>
          </p:nvPr>
        </p:nvSpPr>
        <p:spPr>
          <a:xfrm>
            <a:off x="670886" y="2369766"/>
            <a:ext cx="10521925" cy="4124287"/>
          </a:xfrm>
        </p:spPr>
        <p:txBody>
          <a:bodyPr vert="horz" lIns="91440" tIns="45720" rIns="91440" bIns="45720" rtlCol="0" anchor="t">
            <a:normAutofit fontScale="92500" lnSpcReduction="20000"/>
          </a:bodyPr>
          <a:lstStyle/>
          <a:p>
            <a:pPr>
              <a:lnSpc>
                <a:spcPct val="150000"/>
              </a:lnSpc>
              <a:spcBef>
                <a:spcPts val="100"/>
              </a:spcBef>
            </a:pPr>
            <a:r>
              <a:rPr lang="en-US" sz="2800" b="1" dirty="0"/>
              <a:t>Main Project Objective:</a:t>
            </a:r>
            <a:r>
              <a:rPr lang="en-US" sz="2800" dirty="0"/>
              <a:t> to determine whether the migration of the arctic fox on Bylot Island in Greenland is  influenced by climate change</a:t>
            </a:r>
            <a:endParaRPr lang="en-US" dirty="0"/>
          </a:p>
          <a:p>
            <a:pPr>
              <a:lnSpc>
                <a:spcPct val="150000"/>
              </a:lnSpc>
              <a:spcBef>
                <a:spcPts val="100"/>
              </a:spcBef>
            </a:pPr>
            <a:r>
              <a:rPr lang="en-US" sz="2800" b="1" dirty="0"/>
              <a:t>Factors of Focus:	</a:t>
            </a:r>
          </a:p>
          <a:p>
            <a:pPr lvl="1">
              <a:lnSpc>
                <a:spcPct val="150000"/>
              </a:lnSpc>
              <a:spcBef>
                <a:spcPts val="100"/>
              </a:spcBef>
            </a:pPr>
            <a:r>
              <a:rPr lang="en-US" sz="2400" dirty="0"/>
              <a:t>CO</a:t>
            </a:r>
            <a:r>
              <a:rPr lang="en-US" sz="2400" baseline="-25000" dirty="0"/>
              <a:t>2</a:t>
            </a:r>
            <a:r>
              <a:rPr lang="en-US" sz="2400" dirty="0"/>
              <a:t> Emissions</a:t>
            </a:r>
          </a:p>
          <a:p>
            <a:pPr lvl="1">
              <a:lnSpc>
                <a:spcPct val="150000"/>
              </a:lnSpc>
              <a:spcBef>
                <a:spcPts val="100"/>
              </a:spcBef>
            </a:pPr>
            <a:r>
              <a:rPr lang="en-US" sz="2400" dirty="0"/>
              <a:t>Sea Ice Area</a:t>
            </a:r>
          </a:p>
          <a:p>
            <a:pPr lvl="1">
              <a:lnSpc>
                <a:spcPct val="150000"/>
              </a:lnSpc>
              <a:spcBef>
                <a:spcPts val="100"/>
              </a:spcBef>
            </a:pPr>
            <a:r>
              <a:rPr lang="en-US" sz="2400" dirty="0"/>
              <a:t>Temperature</a:t>
            </a:r>
          </a:p>
          <a:p>
            <a:pPr lvl="1">
              <a:lnSpc>
                <a:spcPct val="150000"/>
              </a:lnSpc>
              <a:spcBef>
                <a:spcPts val="100"/>
              </a:spcBef>
            </a:pPr>
            <a:r>
              <a:rPr lang="en-US" sz="2400" dirty="0"/>
              <a:t>Food Insecurity</a:t>
            </a:r>
          </a:p>
        </p:txBody>
      </p:sp>
    </p:spTree>
    <p:extLst>
      <p:ext uri="{BB962C8B-B14F-4D97-AF65-F5344CB8AC3E}">
        <p14:creationId xmlns:p14="http://schemas.microsoft.com/office/powerpoint/2010/main" val="2206079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7F615-1140-6788-1A20-E0D0A2C743C0}"/>
              </a:ext>
            </a:extLst>
          </p:cNvPr>
          <p:cNvSpPr>
            <a:spLocks noGrp="1"/>
          </p:cNvSpPr>
          <p:nvPr>
            <p:ph type="title"/>
          </p:nvPr>
        </p:nvSpPr>
        <p:spPr>
          <a:xfrm>
            <a:off x="640080" y="325369"/>
            <a:ext cx="4368602" cy="1956841"/>
          </a:xfrm>
        </p:spPr>
        <p:txBody>
          <a:bodyPr anchor="b">
            <a:normAutofit/>
          </a:bodyPr>
          <a:lstStyle/>
          <a:p>
            <a:r>
              <a:rPr lang="en-IN" sz="5400" b="1"/>
              <a:t>Migration Visualization</a:t>
            </a:r>
            <a:endParaRPr lang="en-IN" sz="5400" b="1">
              <a:cs typeface="Calibri Light"/>
            </a:endParaRP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45E2DA-EEBF-1241-91F7-ECE1D0EC383E}"/>
              </a:ext>
            </a:extLst>
          </p:cNvPr>
          <p:cNvSpPr>
            <a:spLocks noGrp="1"/>
          </p:cNvSpPr>
          <p:nvPr>
            <p:ph idx="1"/>
          </p:nvPr>
        </p:nvSpPr>
        <p:spPr>
          <a:xfrm>
            <a:off x="640080" y="2872899"/>
            <a:ext cx="4243589" cy="3320668"/>
          </a:xfrm>
        </p:spPr>
        <p:txBody>
          <a:bodyPr vert="horz" lIns="91440" tIns="45720" rIns="91440" bIns="45720" rtlCol="0" anchor="t">
            <a:normAutofit lnSpcReduction="10000"/>
          </a:bodyPr>
          <a:lstStyle/>
          <a:p>
            <a:pPr marL="0" indent="0">
              <a:buNone/>
            </a:pPr>
            <a:r>
              <a:rPr lang="en-IN" sz="2000" b="1"/>
              <a:t>Why do Arctic foxes migrate?</a:t>
            </a:r>
          </a:p>
          <a:p>
            <a:pPr marL="0" indent="0">
              <a:buNone/>
            </a:pPr>
            <a:r>
              <a:rPr lang="en-IN" sz="2000"/>
              <a:t>The Arctic fox is a </a:t>
            </a:r>
            <a:r>
              <a:rPr lang="en-IN" sz="2000" b="1" i="1"/>
              <a:t>"seasonal migrant"</a:t>
            </a:r>
            <a:r>
              <a:rPr lang="en-IN" sz="2000"/>
              <a:t> or </a:t>
            </a:r>
            <a:r>
              <a:rPr lang="en-IN" sz="2000" b="1" i="1"/>
              <a:t>nomadic</a:t>
            </a:r>
            <a:r>
              <a:rPr lang="en-IN" sz="2000" i="1"/>
              <a:t>.</a:t>
            </a:r>
            <a:r>
              <a:rPr lang="en-IN" sz="2000"/>
              <a:t> It moves from place to place looking for food.</a:t>
            </a:r>
            <a:r>
              <a:rPr lang="en-IN" sz="2000" b="1"/>
              <a:t>*</a:t>
            </a:r>
            <a:endParaRPr lang="en-IN" sz="2000" b="1">
              <a:cs typeface="Calibri"/>
            </a:endParaRPr>
          </a:p>
          <a:p>
            <a:pPr marL="0" indent="0">
              <a:buNone/>
            </a:pPr>
            <a:endParaRPr lang="en-IN" sz="2000">
              <a:cs typeface="Calibri"/>
            </a:endParaRPr>
          </a:p>
          <a:p>
            <a:pPr marL="0" indent="0">
              <a:buNone/>
            </a:pPr>
            <a:r>
              <a:rPr lang="en-IN" sz="2000" b="1">
                <a:ea typeface="+mn-lt"/>
                <a:cs typeface="+mn-lt"/>
              </a:rPr>
              <a:t>When?</a:t>
            </a:r>
            <a:endParaRPr lang="en-IN" sz="2000">
              <a:ea typeface="+mn-lt"/>
              <a:cs typeface="+mn-lt"/>
            </a:endParaRPr>
          </a:p>
          <a:p>
            <a:pPr marL="0" indent="0">
              <a:buNone/>
            </a:pPr>
            <a:r>
              <a:rPr lang="en-IN" sz="2000">
                <a:ea typeface="+mn-lt"/>
                <a:cs typeface="+mn-lt"/>
              </a:rPr>
              <a:t>The Arctic fox migrates seaward in fall and early winter and will reverse movement in late winter and early spring.</a:t>
            </a:r>
            <a:r>
              <a:rPr lang="en-IN" sz="2000" b="1">
                <a:ea typeface="+mn-lt"/>
                <a:cs typeface="+mn-lt"/>
              </a:rPr>
              <a:t>**</a:t>
            </a:r>
            <a:endParaRPr lang="en-IN" sz="2000" b="1"/>
          </a:p>
          <a:p>
            <a:endParaRPr lang="en-IN" sz="2000">
              <a:cs typeface="Calibri" panose="020F0502020204030204"/>
            </a:endParaRPr>
          </a:p>
        </p:txBody>
      </p:sp>
      <p:pic>
        <p:nvPicPr>
          <p:cNvPr id="7" name="Picture 7">
            <a:extLst>
              <a:ext uri="{FF2B5EF4-FFF2-40B4-BE49-F238E27FC236}">
                <a16:creationId xmlns:a16="http://schemas.microsoft.com/office/drawing/2014/main" id="{B0B89FB8-18C6-FDF5-358F-C660CF90B5AA}"/>
              </a:ext>
            </a:extLst>
          </p:cNvPr>
          <p:cNvPicPr>
            <a:picLocks noChangeAspect="1"/>
          </p:cNvPicPr>
          <p:nvPr/>
        </p:nvPicPr>
        <p:blipFill rotWithShape="1">
          <a:blip r:embed="rId2"/>
          <a:srcRect l="20963" r="130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2C2EFFF9-3DD8-41DB-F0D6-1C5646038977}"/>
              </a:ext>
            </a:extLst>
          </p:cNvPr>
          <p:cNvSpPr txBox="1"/>
          <p:nvPr/>
        </p:nvSpPr>
        <p:spPr>
          <a:xfrm>
            <a:off x="2128" y="6396297"/>
            <a:ext cx="4999536" cy="584775"/>
          </a:xfrm>
          <a:prstGeom prst="rect">
            <a:avLst/>
          </a:prstGeom>
          <a:noFill/>
        </p:spPr>
        <p:txBody>
          <a:bodyPr wrap="square" lIns="91440" tIns="45720" rIns="91440" bIns="45720" rtlCol="0" anchor="t">
            <a:spAutoFit/>
          </a:bodyPr>
          <a:lstStyle/>
          <a:p>
            <a:r>
              <a:rPr lang="en-US" sz="800" b="1">
                <a:ea typeface="+mn-lt"/>
                <a:cs typeface="+mn-lt"/>
              </a:rPr>
              <a:t>Article: </a:t>
            </a:r>
            <a:r>
              <a:rPr lang="en-US" sz="800">
                <a:ea typeface="+mn-lt"/>
                <a:cs typeface="+mn-lt"/>
              </a:rPr>
              <a:t>Lai, S., </a:t>
            </a:r>
            <a:r>
              <a:rPr lang="en-US" sz="800" err="1">
                <a:ea typeface="+mn-lt"/>
                <a:cs typeface="+mn-lt"/>
              </a:rPr>
              <a:t>Bêty</a:t>
            </a:r>
            <a:r>
              <a:rPr lang="en-US" sz="800">
                <a:ea typeface="+mn-lt"/>
                <a:cs typeface="+mn-lt"/>
              </a:rPr>
              <a:t>, J., &amp; Berteaux, D. (2016). Movement tactics of a mobile predator in a meta-ecosystem with fluctuating resources: The arctic fox in the High Arctic. </a:t>
            </a:r>
            <a:r>
              <a:rPr lang="en-US" sz="800" i="1">
                <a:ea typeface="+mn-lt"/>
                <a:cs typeface="+mn-lt"/>
              </a:rPr>
              <a:t>Oikos</a:t>
            </a:r>
            <a:r>
              <a:rPr lang="en-US" sz="800">
                <a:ea typeface="+mn-lt"/>
                <a:cs typeface="+mn-lt"/>
              </a:rPr>
              <a:t>, </a:t>
            </a:r>
            <a:r>
              <a:rPr lang="en-US" sz="800" i="1">
                <a:ea typeface="+mn-lt"/>
                <a:cs typeface="+mn-lt"/>
              </a:rPr>
              <a:t>126</a:t>
            </a:r>
            <a:r>
              <a:rPr lang="en-US" sz="800">
                <a:ea typeface="+mn-lt"/>
                <a:cs typeface="+mn-lt"/>
              </a:rPr>
              <a:t>(7), 937–947. https://doi.org/10.1111/oik.03948 </a:t>
            </a:r>
            <a:r>
              <a:rPr lang="en-US" sz="800" b="1">
                <a:ea typeface="+mn-lt"/>
                <a:cs typeface="+mn-lt"/>
              </a:rPr>
              <a:t>*</a:t>
            </a:r>
            <a:endParaRPr lang="en-US" b="1"/>
          </a:p>
          <a:p>
            <a:r>
              <a:rPr lang="en-IN" sz="800">
                <a:ea typeface="+mn-lt"/>
                <a:cs typeface="+mn-lt"/>
              </a:rPr>
              <a:t>https://ypte.org.uk/factsheets/fox-arctic/arctic-fox-habits</a:t>
            </a:r>
            <a:r>
              <a:rPr lang="en-IN" sz="800" b="1">
                <a:ea typeface="+mn-lt"/>
                <a:cs typeface="+mn-lt"/>
              </a:rPr>
              <a:t>**</a:t>
            </a:r>
            <a:endParaRPr lang="en-IN" sz="800" b="1">
              <a:cs typeface="Calibri"/>
            </a:endParaRPr>
          </a:p>
          <a:p>
            <a:pPr>
              <a:spcAft>
                <a:spcPts val="600"/>
              </a:spcAft>
            </a:pPr>
            <a:endParaRPr lang="en-IN" sz="800">
              <a:cs typeface="Calibri"/>
            </a:endParaRPr>
          </a:p>
        </p:txBody>
      </p:sp>
    </p:spTree>
    <p:extLst>
      <p:ext uri="{BB962C8B-B14F-4D97-AF65-F5344CB8AC3E}">
        <p14:creationId xmlns:p14="http://schemas.microsoft.com/office/powerpoint/2010/main" val="267556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091DB-9807-9588-63E9-F155DCB50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654" y="406846"/>
            <a:ext cx="5017325" cy="5017325"/>
          </a:xfrm>
          <a:prstGeom prst="rect">
            <a:avLst/>
          </a:prstGeom>
        </p:spPr>
      </p:pic>
      <p:pic>
        <p:nvPicPr>
          <p:cNvPr id="9" name="Picture 8">
            <a:extLst>
              <a:ext uri="{FF2B5EF4-FFF2-40B4-BE49-F238E27FC236}">
                <a16:creationId xmlns:a16="http://schemas.microsoft.com/office/drawing/2014/main" id="{62A4EF35-20A0-F0D3-0E81-25880F2B7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26" y="431426"/>
            <a:ext cx="5017325" cy="5017325"/>
          </a:xfrm>
          <a:prstGeom prst="rect">
            <a:avLst/>
          </a:prstGeom>
        </p:spPr>
      </p:pic>
      <p:sp>
        <p:nvSpPr>
          <p:cNvPr id="11" name="Rectangle 10">
            <a:extLst>
              <a:ext uri="{FF2B5EF4-FFF2-40B4-BE49-F238E27FC236}">
                <a16:creationId xmlns:a16="http://schemas.microsoft.com/office/drawing/2014/main" id="{B78C43AF-81E0-C204-F9C1-1CB9587EED93}"/>
              </a:ext>
            </a:extLst>
          </p:cNvPr>
          <p:cNvSpPr/>
          <p:nvPr/>
        </p:nvSpPr>
        <p:spPr>
          <a:xfrm>
            <a:off x="8259233" y="2909571"/>
            <a:ext cx="1508166" cy="1104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52F5EFC-7920-95DD-48ED-C6F52F3DF8D2}"/>
              </a:ext>
            </a:extLst>
          </p:cNvPr>
          <p:cNvSpPr/>
          <p:nvPr/>
        </p:nvSpPr>
        <p:spPr>
          <a:xfrm>
            <a:off x="2737805" y="2934152"/>
            <a:ext cx="1508166" cy="1104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3FB2AF1-57B0-6BD5-1F15-0730B6813152}"/>
              </a:ext>
            </a:extLst>
          </p:cNvPr>
          <p:cNvSpPr txBox="1"/>
          <p:nvPr/>
        </p:nvSpPr>
        <p:spPr>
          <a:xfrm>
            <a:off x="1476672" y="62918"/>
            <a:ext cx="4019818" cy="369332"/>
          </a:xfrm>
          <a:prstGeom prst="rect">
            <a:avLst/>
          </a:prstGeom>
          <a:noFill/>
        </p:spPr>
        <p:txBody>
          <a:bodyPr wrap="none" lIns="91440" tIns="45720" rIns="91440" bIns="45720" rtlCol="0" anchor="t">
            <a:spAutoFit/>
          </a:bodyPr>
          <a:lstStyle/>
          <a:p>
            <a:r>
              <a:rPr lang="en-IN" b="1"/>
              <a:t>Bylot Island during Winter (March 2012)</a:t>
            </a:r>
          </a:p>
        </p:txBody>
      </p:sp>
      <p:sp>
        <p:nvSpPr>
          <p:cNvPr id="14" name="TextBox 13">
            <a:extLst>
              <a:ext uri="{FF2B5EF4-FFF2-40B4-BE49-F238E27FC236}">
                <a16:creationId xmlns:a16="http://schemas.microsoft.com/office/drawing/2014/main" id="{06D86AD0-CEE6-A44F-62E2-AD646882374D}"/>
              </a:ext>
            </a:extLst>
          </p:cNvPr>
          <p:cNvSpPr txBox="1"/>
          <p:nvPr/>
        </p:nvSpPr>
        <p:spPr>
          <a:xfrm>
            <a:off x="7020840" y="62918"/>
            <a:ext cx="3914213" cy="369332"/>
          </a:xfrm>
          <a:prstGeom prst="rect">
            <a:avLst/>
          </a:prstGeom>
          <a:noFill/>
        </p:spPr>
        <p:txBody>
          <a:bodyPr wrap="none" lIns="91440" tIns="45720" rIns="91440" bIns="45720" rtlCol="0" anchor="t">
            <a:spAutoFit/>
          </a:bodyPr>
          <a:lstStyle/>
          <a:p>
            <a:r>
              <a:rPr lang="en-IN" b="1"/>
              <a:t>Bylot Island during Summer (July 2012)</a:t>
            </a:r>
          </a:p>
        </p:txBody>
      </p:sp>
      <p:sp>
        <p:nvSpPr>
          <p:cNvPr id="15" name="TextBox 14">
            <a:extLst>
              <a:ext uri="{FF2B5EF4-FFF2-40B4-BE49-F238E27FC236}">
                <a16:creationId xmlns:a16="http://schemas.microsoft.com/office/drawing/2014/main" id="{DBD1AF1F-69BD-46AA-7F22-5B33C93CF911}"/>
              </a:ext>
            </a:extLst>
          </p:cNvPr>
          <p:cNvSpPr txBox="1"/>
          <p:nvPr/>
        </p:nvSpPr>
        <p:spPr>
          <a:xfrm>
            <a:off x="-51448" y="6522059"/>
            <a:ext cx="6388287" cy="492443"/>
          </a:xfrm>
          <a:prstGeom prst="rect">
            <a:avLst/>
          </a:prstGeom>
          <a:noFill/>
        </p:spPr>
        <p:txBody>
          <a:bodyPr wrap="none" lIns="91440" tIns="45720" rIns="91440" bIns="45720" rtlCol="0" anchor="t">
            <a:spAutoFit/>
          </a:bodyPr>
          <a:lstStyle/>
          <a:p>
            <a:r>
              <a:rPr lang="en-IN" sz="700" b="1"/>
              <a:t>I</a:t>
            </a:r>
            <a:r>
              <a:rPr lang="en-IN" sz="600" b="1"/>
              <a:t>mages</a:t>
            </a:r>
            <a:r>
              <a:rPr lang="en-IN" sz="600"/>
              <a:t>: https://earthobservatory.nasa.gov/images/79813/bylot-island-in-winter-and-summer</a:t>
            </a:r>
            <a:endParaRPr lang="en-IN" sz="600">
              <a:cs typeface="Calibri"/>
            </a:endParaRPr>
          </a:p>
          <a:p>
            <a:r>
              <a:rPr lang="en-IN" sz="600"/>
              <a:t>*</a:t>
            </a:r>
            <a:r>
              <a:rPr lang="en-IN" sz="600" b="1"/>
              <a:t>Source</a:t>
            </a:r>
            <a:r>
              <a:rPr lang="en-IN" sz="600"/>
              <a:t>: https://www.biologicaldiversity.org/species/mammals/Arctic_fox/natural_history.html#:~:text=During%20the%20summer%20months%2C%20Arctic,the%20remains%20of%20their%20kills.</a:t>
            </a:r>
            <a:endParaRPr lang="en-IN" sz="600">
              <a:cs typeface="Calibri"/>
            </a:endParaRPr>
          </a:p>
          <a:p>
            <a:r>
              <a:rPr lang="en-IN" sz="600"/>
              <a:t>**</a:t>
            </a:r>
            <a:r>
              <a:rPr lang="en-IN" sz="600" b="1"/>
              <a:t>source: </a:t>
            </a:r>
            <a:r>
              <a:rPr lang="en-IN" sz="600"/>
              <a:t>https://rangerplanet.com/do-arctic-foxes-hibernate-winter-habits-arctic-fox/</a:t>
            </a:r>
            <a:endParaRPr lang="en-IN" sz="600">
              <a:cs typeface="Calibri"/>
            </a:endParaRPr>
          </a:p>
          <a:p>
            <a:endParaRPr lang="en-IN" sz="700"/>
          </a:p>
        </p:txBody>
      </p:sp>
      <p:sp>
        <p:nvSpPr>
          <p:cNvPr id="16" name="TextBox 15">
            <a:extLst>
              <a:ext uri="{FF2B5EF4-FFF2-40B4-BE49-F238E27FC236}">
                <a16:creationId xmlns:a16="http://schemas.microsoft.com/office/drawing/2014/main" id="{7D3CB248-B78A-4357-9FF6-A9D3EC308C9B}"/>
              </a:ext>
            </a:extLst>
          </p:cNvPr>
          <p:cNvSpPr txBox="1"/>
          <p:nvPr/>
        </p:nvSpPr>
        <p:spPr>
          <a:xfrm>
            <a:off x="895827" y="5454978"/>
            <a:ext cx="10891574"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0" i="0">
                <a:solidFill>
                  <a:srgbClr val="212529"/>
                </a:solidFill>
                <a:effectLst/>
                <a:latin typeface="-apple-system"/>
              </a:rPr>
              <a:t>During the summer months, Arctic foxes collect a surplus of food and carry it back to their dens to bury and store</a:t>
            </a:r>
            <a:r>
              <a:rPr lang="en-US">
                <a:solidFill>
                  <a:srgbClr val="212529"/>
                </a:solidFill>
                <a:latin typeface="-apple-system"/>
              </a:rPr>
              <a:t>.</a:t>
            </a:r>
            <a:r>
              <a:rPr lang="en-US" b="1">
                <a:solidFill>
                  <a:srgbClr val="212529"/>
                </a:solidFill>
                <a:latin typeface="-apple-system"/>
              </a:rPr>
              <a:t>*</a:t>
            </a:r>
            <a:endParaRPr lang="en-US" b="1" i="0">
              <a:solidFill>
                <a:srgbClr val="212529"/>
              </a:solidFill>
              <a:effectLst/>
              <a:latin typeface="-apple-system"/>
            </a:endParaRPr>
          </a:p>
          <a:p>
            <a:pPr marL="285750" indent="-285750">
              <a:buFont typeface="Arial" panose="020B0604020202020204" pitchFamily="34" charset="0"/>
              <a:buChar char="•"/>
            </a:pPr>
            <a:r>
              <a:rPr lang="en-US">
                <a:solidFill>
                  <a:srgbClr val="212529"/>
                </a:solidFill>
                <a:latin typeface="-apple-system"/>
              </a:rPr>
              <a:t>During winter, Arctic foxes do sometimes move to other regions when and if the population of their prey reduces or fluctuates in the winter.</a:t>
            </a:r>
            <a:r>
              <a:rPr lang="en-US" b="1">
                <a:solidFill>
                  <a:srgbClr val="212529"/>
                </a:solidFill>
                <a:latin typeface="-apple-system"/>
              </a:rPr>
              <a:t>**</a:t>
            </a:r>
            <a:endParaRPr lang="en-US" b="1" i="0">
              <a:solidFill>
                <a:srgbClr val="212529"/>
              </a:solidFill>
              <a:effectLst/>
              <a:latin typeface="-apple-system"/>
            </a:endParaRPr>
          </a:p>
        </p:txBody>
      </p:sp>
    </p:spTree>
    <p:extLst>
      <p:ext uri="{BB962C8B-B14F-4D97-AF65-F5344CB8AC3E}">
        <p14:creationId xmlns:p14="http://schemas.microsoft.com/office/powerpoint/2010/main" val="340342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C0A4-C24D-B385-D291-E4F2941EC7B1}"/>
              </a:ext>
            </a:extLst>
          </p:cNvPr>
          <p:cNvSpPr>
            <a:spLocks noGrp="1"/>
          </p:cNvSpPr>
          <p:nvPr>
            <p:ph type="title"/>
          </p:nvPr>
        </p:nvSpPr>
        <p:spPr>
          <a:xfrm>
            <a:off x="324574" y="96662"/>
            <a:ext cx="11503089" cy="386979"/>
          </a:xfrm>
        </p:spPr>
        <p:style>
          <a:lnRef idx="2">
            <a:schemeClr val="dk1"/>
          </a:lnRef>
          <a:fillRef idx="1">
            <a:schemeClr val="lt1"/>
          </a:fillRef>
          <a:effectRef idx="0">
            <a:schemeClr val="dk1"/>
          </a:effectRef>
          <a:fontRef idx="minor">
            <a:schemeClr val="dk1"/>
          </a:fontRef>
        </p:style>
        <p:txBody>
          <a:bodyPr>
            <a:noAutofit/>
          </a:bodyPr>
          <a:lstStyle/>
          <a:p>
            <a:pPr algn="ctr"/>
            <a:r>
              <a:rPr lang="en-IN" sz="3200" b="1"/>
              <a:t> Movement of Foxes in Winter vs Summer over the Years</a:t>
            </a:r>
            <a:endParaRPr lang="en-IN" sz="3200" b="1">
              <a:cs typeface="Calibri"/>
            </a:endParaRPr>
          </a:p>
        </p:txBody>
      </p:sp>
      <p:pic>
        <p:nvPicPr>
          <p:cNvPr id="1028" name="Picture 4">
            <a:extLst>
              <a:ext uri="{FF2B5EF4-FFF2-40B4-BE49-F238E27FC236}">
                <a16:creationId xmlns:a16="http://schemas.microsoft.com/office/drawing/2014/main" id="{57D989F5-BA55-CDF6-D4F1-A961F4C60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4" y="590156"/>
            <a:ext cx="5856370" cy="4293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01E59D-2580-64D4-825F-E0FEED9EA30A}"/>
              </a:ext>
            </a:extLst>
          </p:cNvPr>
          <p:cNvSpPr txBox="1"/>
          <p:nvPr/>
        </p:nvSpPr>
        <p:spPr>
          <a:xfrm>
            <a:off x="1992" y="4858505"/>
            <a:ext cx="6227644" cy="213904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900" b="1"/>
              <a:t>Winter Months</a:t>
            </a:r>
            <a:r>
              <a:rPr lang="en-US" sz="1900"/>
              <a:t>: November, December, January, and February</a:t>
            </a:r>
            <a:endParaRPr lang="en-US" sz="1900">
              <a:cs typeface="Calibri"/>
            </a:endParaRPr>
          </a:p>
          <a:p>
            <a:pPr marL="285750" indent="-285750">
              <a:buFont typeface="Arial" panose="020B0604020202020204" pitchFamily="34" charset="0"/>
              <a:buChar char="•"/>
            </a:pPr>
            <a:r>
              <a:rPr lang="en-US" sz="1900"/>
              <a:t>Foxes migrating through costal area and sea ice looking for their main food, lemmings, or alternate marine food.</a:t>
            </a:r>
            <a:endParaRPr lang="en-US" sz="1900">
              <a:cs typeface="Calibri"/>
            </a:endParaRPr>
          </a:p>
          <a:p>
            <a:pPr marL="285750" indent="-285750">
              <a:buFont typeface="Arial" panose="020B0604020202020204" pitchFamily="34" charset="0"/>
              <a:buChar char="•"/>
            </a:pPr>
            <a:r>
              <a:rPr lang="en-US" sz="1900"/>
              <a:t> We can see that locations are spread-out, which means foxes travel further from their local territory during winter.</a:t>
            </a:r>
            <a:endParaRPr lang="en-US" sz="1900">
              <a:cs typeface="Calibri"/>
            </a:endParaRPr>
          </a:p>
          <a:p>
            <a:endParaRPr lang="en-US" sz="1900">
              <a:cs typeface="Calibri"/>
            </a:endParaRPr>
          </a:p>
        </p:txBody>
      </p:sp>
      <p:sp>
        <p:nvSpPr>
          <p:cNvPr id="17" name="TextBox 16">
            <a:extLst>
              <a:ext uri="{FF2B5EF4-FFF2-40B4-BE49-F238E27FC236}">
                <a16:creationId xmlns:a16="http://schemas.microsoft.com/office/drawing/2014/main" id="{8ADB9A3F-3687-0CDD-5DC5-A5A6CCD25190}"/>
              </a:ext>
            </a:extLst>
          </p:cNvPr>
          <p:cNvSpPr txBox="1"/>
          <p:nvPr/>
        </p:nvSpPr>
        <p:spPr>
          <a:xfrm>
            <a:off x="4318000" y="786579"/>
            <a:ext cx="1500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cs typeface="Calibri"/>
              </a:rPr>
              <a:t>Bylot Island</a:t>
            </a:r>
            <a:endParaRPr lang="en-US" b="1">
              <a:highlight>
                <a:srgbClr val="FFFF00"/>
              </a:highlight>
            </a:endParaRPr>
          </a:p>
        </p:txBody>
      </p:sp>
      <p:cxnSp>
        <p:nvCxnSpPr>
          <p:cNvPr id="18" name="Straight Arrow Connector 17">
            <a:extLst>
              <a:ext uri="{FF2B5EF4-FFF2-40B4-BE49-F238E27FC236}">
                <a16:creationId xmlns:a16="http://schemas.microsoft.com/office/drawing/2014/main" id="{D40A890F-BE2A-A2C6-120C-447A7D9FC51E}"/>
              </a:ext>
            </a:extLst>
          </p:cNvPr>
          <p:cNvCxnSpPr>
            <a:cxnSpLocks/>
          </p:cNvCxnSpPr>
          <p:nvPr/>
        </p:nvCxnSpPr>
        <p:spPr>
          <a:xfrm flipH="1">
            <a:off x="4385495" y="1140028"/>
            <a:ext cx="437535" cy="7423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4E752CE-AAA0-6335-1387-AD0CD3F07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920" y="573769"/>
            <a:ext cx="5856369" cy="429387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CF71C103-76EB-5C4B-7B5E-5A2D0355C86A}"/>
              </a:ext>
            </a:extLst>
          </p:cNvPr>
          <p:cNvSpPr/>
          <p:nvPr/>
        </p:nvSpPr>
        <p:spPr>
          <a:xfrm>
            <a:off x="8797305" y="1655484"/>
            <a:ext cx="842211" cy="7519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F289E831-8F4A-52B8-49A2-3DD006AF2C7D}"/>
              </a:ext>
            </a:extLst>
          </p:cNvPr>
          <p:cNvSpPr/>
          <p:nvPr/>
        </p:nvSpPr>
        <p:spPr>
          <a:xfrm>
            <a:off x="9218410" y="2974694"/>
            <a:ext cx="842211" cy="7519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150610CF-7537-7F9A-F3AB-10D9712356C7}"/>
              </a:ext>
            </a:extLst>
          </p:cNvPr>
          <p:cNvSpPr/>
          <p:nvPr/>
        </p:nvSpPr>
        <p:spPr>
          <a:xfrm>
            <a:off x="10592016" y="3454206"/>
            <a:ext cx="364957" cy="3225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41EB9182-ABDA-E9F6-5011-CDDC90C8726B}"/>
              </a:ext>
            </a:extLst>
          </p:cNvPr>
          <p:cNvSpPr/>
          <p:nvPr/>
        </p:nvSpPr>
        <p:spPr>
          <a:xfrm>
            <a:off x="10924985" y="4034325"/>
            <a:ext cx="170224" cy="1661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Oval 23">
            <a:extLst>
              <a:ext uri="{FF2B5EF4-FFF2-40B4-BE49-F238E27FC236}">
                <a16:creationId xmlns:a16="http://schemas.microsoft.com/office/drawing/2014/main" id="{8F8AC54A-5367-24B5-783A-B24EB86C0B80}"/>
              </a:ext>
            </a:extLst>
          </p:cNvPr>
          <p:cNvSpPr/>
          <p:nvPr/>
        </p:nvSpPr>
        <p:spPr>
          <a:xfrm>
            <a:off x="10656177" y="2300176"/>
            <a:ext cx="212557" cy="214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56C2AEB1-31CB-7616-BB13-2AFC62CD08D6}"/>
              </a:ext>
            </a:extLst>
          </p:cNvPr>
          <p:cNvSpPr/>
          <p:nvPr/>
        </p:nvSpPr>
        <p:spPr>
          <a:xfrm>
            <a:off x="8714547" y="2300175"/>
            <a:ext cx="212557" cy="214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E71CAAEE-42D4-6FE7-E30D-6B2A95FA26BE}"/>
              </a:ext>
            </a:extLst>
          </p:cNvPr>
          <p:cNvSpPr/>
          <p:nvPr/>
        </p:nvSpPr>
        <p:spPr>
          <a:xfrm>
            <a:off x="6240756" y="2604090"/>
            <a:ext cx="325338" cy="3225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EDC9323A-37F7-35EA-0D87-3854193F6761}"/>
              </a:ext>
            </a:extLst>
          </p:cNvPr>
          <p:cNvSpPr/>
          <p:nvPr/>
        </p:nvSpPr>
        <p:spPr>
          <a:xfrm>
            <a:off x="10013052" y="1771857"/>
            <a:ext cx="536298" cy="528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Oval 27">
            <a:extLst>
              <a:ext uri="{FF2B5EF4-FFF2-40B4-BE49-F238E27FC236}">
                <a16:creationId xmlns:a16="http://schemas.microsoft.com/office/drawing/2014/main" id="{C78E3B2D-AC25-974D-8967-03C40C8196D6}"/>
              </a:ext>
            </a:extLst>
          </p:cNvPr>
          <p:cNvSpPr/>
          <p:nvPr/>
        </p:nvSpPr>
        <p:spPr>
          <a:xfrm>
            <a:off x="9770394" y="2296925"/>
            <a:ext cx="212557" cy="214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TextBox 11">
            <a:extLst>
              <a:ext uri="{FF2B5EF4-FFF2-40B4-BE49-F238E27FC236}">
                <a16:creationId xmlns:a16="http://schemas.microsoft.com/office/drawing/2014/main" id="{56E3C793-3032-7609-B50B-B1F6449F7C39}"/>
              </a:ext>
            </a:extLst>
          </p:cNvPr>
          <p:cNvSpPr txBox="1"/>
          <p:nvPr/>
        </p:nvSpPr>
        <p:spPr>
          <a:xfrm>
            <a:off x="8406581" y="1138902"/>
            <a:ext cx="150013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highlight>
                  <a:srgbClr val="FFFF00"/>
                </a:highlight>
                <a:cs typeface="Calibri"/>
              </a:rPr>
              <a:t>Bylot Island</a:t>
            </a:r>
          </a:p>
        </p:txBody>
      </p:sp>
      <p:cxnSp>
        <p:nvCxnSpPr>
          <p:cNvPr id="30" name="Straight Arrow Connector 29">
            <a:extLst>
              <a:ext uri="{FF2B5EF4-FFF2-40B4-BE49-F238E27FC236}">
                <a16:creationId xmlns:a16="http://schemas.microsoft.com/office/drawing/2014/main" id="{E8B9A340-4F95-E241-0858-97A116E991A5}"/>
              </a:ext>
            </a:extLst>
          </p:cNvPr>
          <p:cNvCxnSpPr/>
          <p:nvPr/>
        </p:nvCxnSpPr>
        <p:spPr>
          <a:xfrm>
            <a:off x="9616256" y="1353061"/>
            <a:ext cx="422787" cy="3900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1">
            <a:extLst>
              <a:ext uri="{FF2B5EF4-FFF2-40B4-BE49-F238E27FC236}">
                <a16:creationId xmlns:a16="http://schemas.microsoft.com/office/drawing/2014/main" id="{87423555-5BE7-2F28-B92D-7933B65EFDAC}"/>
              </a:ext>
            </a:extLst>
          </p:cNvPr>
          <p:cNvSpPr txBox="1"/>
          <p:nvPr/>
        </p:nvSpPr>
        <p:spPr>
          <a:xfrm>
            <a:off x="6232212" y="4786339"/>
            <a:ext cx="5758073" cy="213904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900" b="1"/>
              <a:t>Summer Months </a:t>
            </a:r>
            <a:r>
              <a:rPr lang="en-US" sz="1900"/>
              <a:t>: June, July, August, and September</a:t>
            </a:r>
            <a:endParaRPr lang="en-US" sz="1900">
              <a:cs typeface="Calibri"/>
            </a:endParaRPr>
          </a:p>
          <a:p>
            <a:pPr marL="285750" indent="-285750">
              <a:buFont typeface="Arial" panose="020B0604020202020204" pitchFamily="34" charset="0"/>
              <a:buChar char="•"/>
            </a:pPr>
            <a:r>
              <a:rPr lang="en-US" sz="1900"/>
              <a:t>Almost all foxes are on the land, and fewer are on sea ice.</a:t>
            </a:r>
            <a:endParaRPr lang="en-US" sz="1900">
              <a:cs typeface="Calibri"/>
            </a:endParaRPr>
          </a:p>
          <a:p>
            <a:pPr marL="285750" indent="-285750">
              <a:buFont typeface="Arial" panose="020B0604020202020204" pitchFamily="34" charset="0"/>
              <a:buChar char="•"/>
            </a:pPr>
            <a:r>
              <a:rPr lang="en-US" sz="1900"/>
              <a:t>We see many clusters (</a:t>
            </a:r>
            <a:r>
              <a:rPr lang="en-US" sz="1900">
                <a:solidFill>
                  <a:srgbClr val="FF0000"/>
                </a:solidFill>
              </a:rPr>
              <a:t>red circles</a:t>
            </a:r>
            <a:r>
              <a:rPr lang="en-US" sz="1900"/>
              <a:t>), and not as many foxes are spread-out, which likely means that foxes stay in dens during summer. </a:t>
            </a:r>
            <a:endParaRPr lang="en-US" sz="1900">
              <a:cs typeface="Calibri"/>
            </a:endParaRPr>
          </a:p>
          <a:p>
            <a:endParaRPr lang="en-US" sz="1900">
              <a:cs typeface="Calibri"/>
            </a:endParaRPr>
          </a:p>
        </p:txBody>
      </p:sp>
      <p:sp>
        <p:nvSpPr>
          <p:cNvPr id="3" name="Oval 2">
            <a:extLst>
              <a:ext uri="{FF2B5EF4-FFF2-40B4-BE49-F238E27FC236}">
                <a16:creationId xmlns:a16="http://schemas.microsoft.com/office/drawing/2014/main" id="{A3786B52-C43E-6CD6-3307-9E485C387CFE}"/>
              </a:ext>
            </a:extLst>
          </p:cNvPr>
          <p:cNvSpPr/>
          <p:nvPr/>
        </p:nvSpPr>
        <p:spPr>
          <a:xfrm>
            <a:off x="10386746" y="4300419"/>
            <a:ext cx="170224" cy="1661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Oval 3">
            <a:extLst>
              <a:ext uri="{FF2B5EF4-FFF2-40B4-BE49-F238E27FC236}">
                <a16:creationId xmlns:a16="http://schemas.microsoft.com/office/drawing/2014/main" id="{94865285-0857-9E77-A6D9-CDBA9A92BD0D}"/>
              </a:ext>
            </a:extLst>
          </p:cNvPr>
          <p:cNvSpPr/>
          <p:nvPr/>
        </p:nvSpPr>
        <p:spPr>
          <a:xfrm>
            <a:off x="10816127" y="3907324"/>
            <a:ext cx="170224" cy="1661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688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DCF8-5532-7CEF-A2AD-CFC1A1367BC4}"/>
              </a:ext>
            </a:extLst>
          </p:cNvPr>
          <p:cNvSpPr>
            <a:spLocks noGrp="1"/>
          </p:cNvSpPr>
          <p:nvPr>
            <p:ph type="title"/>
          </p:nvPr>
        </p:nvSpPr>
        <p:spPr>
          <a:xfrm>
            <a:off x="203487" y="61453"/>
            <a:ext cx="11488302" cy="632011"/>
          </a:xfrm>
        </p:spPr>
        <p:style>
          <a:lnRef idx="2">
            <a:schemeClr val="dk1"/>
          </a:lnRef>
          <a:fillRef idx="1">
            <a:schemeClr val="lt1"/>
          </a:fillRef>
          <a:effectRef idx="0">
            <a:schemeClr val="dk1"/>
          </a:effectRef>
          <a:fontRef idx="minor">
            <a:schemeClr val="dk1"/>
          </a:fontRef>
        </p:style>
        <p:txBody>
          <a:bodyPr>
            <a:normAutofit fontScale="90000"/>
          </a:bodyPr>
          <a:lstStyle/>
          <a:p>
            <a:r>
              <a:rPr lang="en-US" sz="3100" b="1" i="0">
                <a:effectLst/>
                <a:latin typeface="Roboto"/>
                <a:ea typeface="Roboto"/>
                <a:cs typeface="Roboto"/>
              </a:rPr>
              <a:t>Distribution </a:t>
            </a:r>
            <a:r>
              <a:rPr lang="en-US" sz="3100" b="1">
                <a:latin typeface="Roboto"/>
                <a:ea typeface="Roboto"/>
                <a:cs typeface="Roboto"/>
              </a:rPr>
              <a:t>Plot</a:t>
            </a:r>
            <a:r>
              <a:rPr lang="en-US" sz="3100" b="1" i="0">
                <a:effectLst/>
                <a:latin typeface="Roboto"/>
                <a:ea typeface="Roboto"/>
                <a:cs typeface="Roboto"/>
              </a:rPr>
              <a:t> to </a:t>
            </a:r>
            <a:r>
              <a:rPr lang="en-US" sz="3100" b="1">
                <a:latin typeface="Roboto"/>
                <a:ea typeface="Roboto"/>
                <a:cs typeface="Roboto"/>
              </a:rPr>
              <a:t>Identify</a:t>
            </a:r>
            <a:r>
              <a:rPr lang="en-US" sz="3100" b="1" i="0">
                <a:effectLst/>
                <a:latin typeface="Roboto"/>
                <a:ea typeface="Roboto"/>
                <a:cs typeface="Roboto"/>
              </a:rPr>
              <a:t> </a:t>
            </a:r>
            <a:r>
              <a:rPr lang="en-US" sz="3100" b="1">
                <a:latin typeface="Roboto"/>
                <a:ea typeface="Roboto"/>
                <a:cs typeface="Roboto"/>
              </a:rPr>
              <a:t>Home</a:t>
            </a:r>
            <a:r>
              <a:rPr lang="en-US" sz="3100" b="1" i="0">
                <a:effectLst/>
                <a:latin typeface="Roboto"/>
                <a:ea typeface="Roboto"/>
                <a:cs typeface="Roboto"/>
              </a:rPr>
              <a:t>/</a:t>
            </a:r>
            <a:r>
              <a:rPr lang="en-US" sz="3100" b="1">
                <a:latin typeface="Roboto"/>
                <a:ea typeface="Roboto"/>
                <a:cs typeface="Roboto"/>
              </a:rPr>
              <a:t>Local</a:t>
            </a:r>
            <a:r>
              <a:rPr lang="en-US" sz="3100" b="1" i="0">
                <a:effectLst/>
                <a:latin typeface="Roboto"/>
                <a:ea typeface="Roboto"/>
                <a:cs typeface="Roboto"/>
              </a:rPr>
              <a:t> </a:t>
            </a:r>
            <a:r>
              <a:rPr lang="en-US" sz="3100" b="1">
                <a:latin typeface="Roboto"/>
                <a:ea typeface="Roboto"/>
                <a:cs typeface="Roboto"/>
              </a:rPr>
              <a:t>Territory</a:t>
            </a:r>
            <a:r>
              <a:rPr lang="en-US" sz="3100" b="1" i="0">
                <a:effectLst/>
                <a:latin typeface="Roboto"/>
                <a:ea typeface="Roboto"/>
                <a:cs typeface="Roboto"/>
              </a:rPr>
              <a:t> and </a:t>
            </a:r>
            <a:r>
              <a:rPr lang="en-US" sz="3100" b="1">
                <a:latin typeface="Roboto"/>
                <a:ea typeface="Roboto"/>
                <a:cs typeface="Roboto"/>
              </a:rPr>
              <a:t>Other</a:t>
            </a:r>
            <a:r>
              <a:rPr lang="en-US" sz="3100" b="1" i="0">
                <a:effectLst/>
                <a:latin typeface="Roboto"/>
                <a:ea typeface="Roboto"/>
                <a:cs typeface="Roboto"/>
              </a:rPr>
              <a:t> </a:t>
            </a:r>
            <a:r>
              <a:rPr lang="en-US" sz="3100" b="1">
                <a:latin typeface="Roboto"/>
                <a:ea typeface="Roboto"/>
                <a:cs typeface="Roboto"/>
              </a:rPr>
              <a:t>Hotspots</a:t>
            </a:r>
            <a:endParaRPr lang="en-US" b="1">
              <a:latin typeface="Roboto"/>
              <a:ea typeface="Roboto"/>
              <a:cs typeface="Roboto"/>
            </a:endParaRPr>
          </a:p>
        </p:txBody>
      </p:sp>
      <p:pic>
        <p:nvPicPr>
          <p:cNvPr id="2054" name="Picture 6">
            <a:extLst>
              <a:ext uri="{FF2B5EF4-FFF2-40B4-BE49-F238E27FC236}">
                <a16:creationId xmlns:a16="http://schemas.microsoft.com/office/drawing/2014/main" id="{6041C67C-25CB-8DF5-4313-AB3983F6D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35" y="939624"/>
            <a:ext cx="6238985" cy="5711692"/>
          </a:xfrm>
          <a:prstGeom prst="rect">
            <a:avLst/>
          </a:prstGeom>
        </p:spPr>
      </p:pic>
      <p:sp>
        <p:nvSpPr>
          <p:cNvPr id="4" name="TextBox 3">
            <a:extLst>
              <a:ext uri="{FF2B5EF4-FFF2-40B4-BE49-F238E27FC236}">
                <a16:creationId xmlns:a16="http://schemas.microsoft.com/office/drawing/2014/main" id="{A8DDA598-9364-3FBA-C0B0-F6EA6CD21927}"/>
              </a:ext>
            </a:extLst>
          </p:cNvPr>
          <p:cNvSpPr txBox="1"/>
          <p:nvPr/>
        </p:nvSpPr>
        <p:spPr>
          <a:xfrm>
            <a:off x="2299550" y="2655339"/>
            <a:ext cx="1500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Bylot Island</a:t>
            </a:r>
            <a:endParaRPr lang="en-US" b="1"/>
          </a:p>
        </p:txBody>
      </p:sp>
      <p:cxnSp>
        <p:nvCxnSpPr>
          <p:cNvPr id="6" name="Straight Arrow Connector 5">
            <a:extLst>
              <a:ext uri="{FF2B5EF4-FFF2-40B4-BE49-F238E27FC236}">
                <a16:creationId xmlns:a16="http://schemas.microsoft.com/office/drawing/2014/main" id="{C7B69603-0522-5C47-68B6-E512238D727E}"/>
              </a:ext>
            </a:extLst>
          </p:cNvPr>
          <p:cNvCxnSpPr/>
          <p:nvPr/>
        </p:nvCxnSpPr>
        <p:spPr>
          <a:xfrm>
            <a:off x="3113729" y="3005006"/>
            <a:ext cx="709560" cy="3818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CD1AC-2A37-BD15-6293-4CF007E86561}"/>
              </a:ext>
            </a:extLst>
          </p:cNvPr>
          <p:cNvSpPr txBox="1"/>
          <p:nvPr/>
        </p:nvSpPr>
        <p:spPr>
          <a:xfrm>
            <a:off x="6559549" y="1390650"/>
            <a:ext cx="453072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We can identify the local territory and other hotspots where foxes reside using Joint plot.</a:t>
            </a:r>
            <a:endParaRPr lang="en-US"/>
          </a:p>
          <a:p>
            <a:pPr marL="285750" indent="-285750">
              <a:buFont typeface="Arial"/>
              <a:buChar char="•"/>
            </a:pPr>
            <a:r>
              <a:rPr lang="en-US">
                <a:cs typeface="Calibri"/>
              </a:rPr>
              <a:t>In given joint plot, x-axis and y-axis are longitude and latitude distribution, Respectively.</a:t>
            </a:r>
          </a:p>
          <a:p>
            <a:pPr marL="285750" indent="-285750">
              <a:buFont typeface="Arial"/>
              <a:buChar char="•"/>
            </a:pPr>
            <a:r>
              <a:rPr lang="en-US">
                <a:cs typeface="Calibri"/>
              </a:rPr>
              <a:t>From graph we can say that most foxes have been recorder near –80° longitude coordinates and near 73° latitude coordinates.</a:t>
            </a:r>
          </a:p>
          <a:p>
            <a:pPr marL="285750" indent="-285750">
              <a:buFont typeface="Arial"/>
              <a:buChar char="•"/>
            </a:pPr>
            <a:r>
              <a:rPr lang="en-US">
                <a:cs typeface="Calibri"/>
              </a:rPr>
              <a:t>Therefore, It is safe to say that outer line around the dense dot is their local territory.</a:t>
            </a:r>
          </a:p>
          <a:p>
            <a:pPr marL="285750" indent="-285750">
              <a:buFont typeface="Arial"/>
              <a:buChar char="•"/>
            </a:pPr>
            <a:r>
              <a:rPr lang="en-US">
                <a:cs typeface="Calibri"/>
              </a:rPr>
              <a:t>Also, we can see few circles at lower latitude, those are some hotspots formed when many foxes started moving towards south-east after 2015.</a:t>
            </a:r>
          </a:p>
          <a:p>
            <a:endParaRPr lang="en-US">
              <a:cs typeface="Calibri"/>
            </a:endParaRPr>
          </a:p>
          <a:p>
            <a:r>
              <a:rPr lang="en-US">
                <a:cs typeface="Calibri"/>
              </a:rPr>
              <a:t>Let's see in interactive map.</a:t>
            </a:r>
          </a:p>
        </p:txBody>
      </p:sp>
    </p:spTree>
    <p:extLst>
      <p:ext uri="{BB962C8B-B14F-4D97-AF65-F5344CB8AC3E}">
        <p14:creationId xmlns:p14="http://schemas.microsoft.com/office/powerpoint/2010/main" val="330851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8">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42">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08686-A99B-3134-A214-9EBF6F02B016}"/>
              </a:ext>
            </a:extLst>
          </p:cNvPr>
          <p:cNvSpPr>
            <a:spLocks noGrp="1"/>
          </p:cNvSpPr>
          <p:nvPr>
            <p:ph type="title"/>
          </p:nvPr>
        </p:nvSpPr>
        <p:spPr>
          <a:xfrm>
            <a:off x="1288064" y="1284731"/>
            <a:ext cx="9637776" cy="1430696"/>
          </a:xfrm>
        </p:spPr>
        <p:txBody>
          <a:bodyPr vert="horz" lIns="91440" tIns="45720" rIns="91440" bIns="45720" rtlCol="0" anchor="ctr">
            <a:normAutofit/>
          </a:bodyPr>
          <a:lstStyle/>
          <a:p>
            <a:r>
              <a:rPr lang="en-US" b="1" i="0" kern="1200">
                <a:solidFill>
                  <a:schemeClr val="tx1"/>
                </a:solidFill>
                <a:effectLst/>
                <a:latin typeface="+mj-lt"/>
                <a:ea typeface="+mj-ea"/>
                <a:cs typeface="+mj-cs"/>
              </a:rPr>
              <a:t>Interactive </a:t>
            </a:r>
            <a:r>
              <a:rPr lang="en-US" b="1" kern="1200">
                <a:solidFill>
                  <a:schemeClr val="tx1"/>
                </a:solidFill>
                <a:latin typeface="+mj-lt"/>
                <a:ea typeface="+mj-ea"/>
                <a:cs typeface="+mj-cs"/>
              </a:rPr>
              <a:t>Map</a:t>
            </a:r>
            <a:r>
              <a:rPr lang="en-US" b="1" i="0" kern="1200">
                <a:solidFill>
                  <a:schemeClr val="tx1"/>
                </a:solidFill>
                <a:effectLst/>
                <a:latin typeface="+mj-lt"/>
                <a:ea typeface="+mj-ea"/>
                <a:cs typeface="+mj-cs"/>
              </a:rPr>
              <a:t> to </a:t>
            </a:r>
            <a:r>
              <a:rPr lang="en-US" b="1" kern="1200">
                <a:solidFill>
                  <a:schemeClr val="tx1"/>
                </a:solidFill>
                <a:latin typeface="+mj-lt"/>
                <a:ea typeface="+mj-ea"/>
                <a:cs typeface="+mj-cs"/>
              </a:rPr>
              <a:t>Analyze</a:t>
            </a:r>
            <a:r>
              <a:rPr lang="en-US" b="1" i="0" kern="1200">
                <a:solidFill>
                  <a:schemeClr val="tx1"/>
                </a:solidFill>
                <a:effectLst/>
                <a:latin typeface="+mj-lt"/>
                <a:ea typeface="+mj-ea"/>
                <a:cs typeface="+mj-cs"/>
              </a:rPr>
              <a:t> </a:t>
            </a:r>
            <a:r>
              <a:rPr lang="en-US" b="1" kern="1200">
                <a:solidFill>
                  <a:schemeClr val="tx1"/>
                </a:solidFill>
                <a:latin typeface="+mj-lt"/>
                <a:ea typeface="+mj-ea"/>
                <a:cs typeface="+mj-cs"/>
              </a:rPr>
              <a:t>Movement</a:t>
            </a:r>
            <a:r>
              <a:rPr lang="en-US" b="1" i="0" kern="1200">
                <a:solidFill>
                  <a:schemeClr val="tx1"/>
                </a:solidFill>
                <a:effectLst/>
                <a:latin typeface="+mj-lt"/>
                <a:ea typeface="+mj-ea"/>
                <a:cs typeface="+mj-cs"/>
              </a:rPr>
              <a:t> of </a:t>
            </a:r>
            <a:r>
              <a:rPr lang="en-US" b="1" kern="1200">
                <a:solidFill>
                  <a:schemeClr val="tx1"/>
                </a:solidFill>
                <a:latin typeface="+mj-lt"/>
                <a:ea typeface="+mj-ea"/>
                <a:cs typeface="+mj-cs"/>
              </a:rPr>
              <a:t>Foxes</a:t>
            </a:r>
            <a:r>
              <a:rPr lang="en-US" b="1" i="0" kern="1200">
                <a:solidFill>
                  <a:schemeClr val="tx1"/>
                </a:solidFill>
                <a:effectLst/>
                <a:latin typeface="+mj-lt"/>
                <a:ea typeface="+mj-ea"/>
                <a:cs typeface="+mj-cs"/>
              </a:rPr>
              <a:t> over the </a:t>
            </a:r>
            <a:r>
              <a:rPr lang="en-US" b="1" kern="1200">
                <a:solidFill>
                  <a:schemeClr val="tx1"/>
                </a:solidFill>
                <a:latin typeface="+mj-lt"/>
                <a:ea typeface="+mj-ea"/>
                <a:cs typeface="+mj-cs"/>
              </a:rPr>
              <a:t>Years</a:t>
            </a:r>
          </a:p>
        </p:txBody>
      </p:sp>
      <p:sp>
        <p:nvSpPr>
          <p:cNvPr id="3" name="TextBox 2">
            <a:extLst>
              <a:ext uri="{FF2B5EF4-FFF2-40B4-BE49-F238E27FC236}">
                <a16:creationId xmlns:a16="http://schemas.microsoft.com/office/drawing/2014/main" id="{2D7BED3E-A767-ADA6-34EC-ACFBA82343B7}"/>
              </a:ext>
            </a:extLst>
          </p:cNvPr>
          <p:cNvSpPr txBox="1"/>
          <p:nvPr/>
        </p:nvSpPr>
        <p:spPr>
          <a:xfrm>
            <a:off x="1288064" y="2668264"/>
            <a:ext cx="9637776" cy="29003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b="1"/>
              <a:t>Based on their three movement types identified*:</a:t>
            </a:r>
            <a:endParaRPr lang="en-US" sz="1600" b="1">
              <a:cs typeface="Calibri"/>
            </a:endParaRPr>
          </a:p>
          <a:p>
            <a:pPr marL="800100" lvl="1" indent="-342900">
              <a:lnSpc>
                <a:spcPct val="90000"/>
              </a:lnSpc>
              <a:spcAft>
                <a:spcPts val="600"/>
              </a:spcAft>
              <a:buAutoNum type="arabicPeriod"/>
            </a:pPr>
            <a:r>
              <a:rPr lang="en-US" sz="1600"/>
              <a:t>Resident – foxes remain in their territories with possible commuting trips.</a:t>
            </a:r>
            <a:endParaRPr lang="en-US" sz="1600">
              <a:cs typeface="Calibri"/>
            </a:endParaRPr>
          </a:p>
          <a:p>
            <a:pPr marL="800100" lvl="1" indent="-342900">
              <a:lnSpc>
                <a:spcPct val="90000"/>
              </a:lnSpc>
              <a:spcAft>
                <a:spcPts val="600"/>
              </a:spcAft>
              <a:buAutoNum type="arabicPeriod"/>
            </a:pPr>
            <a:r>
              <a:rPr lang="en-US" sz="1600"/>
              <a:t>Loop Migrant - foxes leave for a least one loop migration and return to their territory</a:t>
            </a:r>
            <a:endParaRPr lang="en-US" sz="1600">
              <a:cs typeface="Calibri"/>
            </a:endParaRPr>
          </a:p>
          <a:p>
            <a:pPr marL="800100" lvl="1" indent="-342900">
              <a:lnSpc>
                <a:spcPct val="90000"/>
              </a:lnSpc>
              <a:spcAft>
                <a:spcPts val="600"/>
              </a:spcAft>
              <a:buAutoNum type="arabicPeriod"/>
            </a:pPr>
            <a:r>
              <a:rPr lang="en-US" sz="1600"/>
              <a:t>Nomad Migrant - foxes leave and do not return to their territory before summer starts or die while undertaking a nomadic movement </a:t>
            </a: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r>
              <a:rPr lang="en-US" sz="1600" b="1"/>
              <a:t>Let's visualize their movements over the years</a:t>
            </a:r>
            <a:endParaRPr lang="en-US" sz="1600" b="1">
              <a:cs typeface="Calibri" panose="020F0502020204030204"/>
            </a:endParaRPr>
          </a:p>
          <a:p>
            <a:pPr marL="685800" lvl="1" indent="-228600">
              <a:lnSpc>
                <a:spcPct val="90000"/>
              </a:lnSpc>
              <a:spcAft>
                <a:spcPts val="600"/>
              </a:spcAft>
              <a:buFont typeface="Arial" panose="020B0604020202020204" pitchFamily="34" charset="0"/>
              <a:buChar char="•"/>
            </a:pPr>
            <a:r>
              <a:rPr lang="en-US" sz="1600">
                <a:hlinkClick r:id="rId2"/>
              </a:rPr>
              <a:t>Click here to download interactive map</a:t>
            </a:r>
            <a:endParaRPr lang="en-US" sz="1600">
              <a:cs typeface="Calibri" panose="020F0502020204030204"/>
            </a:endParaRPr>
          </a:p>
          <a:p>
            <a:pPr marL="685800" lvl="1" indent="-228600">
              <a:lnSpc>
                <a:spcPct val="90000"/>
              </a:lnSpc>
              <a:spcAft>
                <a:spcPts val="600"/>
              </a:spcAft>
              <a:buFont typeface="Arial" panose="020B0604020202020204" pitchFamily="34" charset="0"/>
              <a:buChar char="•"/>
            </a:pPr>
            <a:r>
              <a:rPr lang="en-US" sz="1600"/>
              <a:t>PowerPoint does not allow the full interactive map to be implemented, and thus it needs to be accessed through an outside source.</a:t>
            </a:r>
            <a:endParaRPr lang="en-US" sz="1600">
              <a:cs typeface="Calibri"/>
            </a:endParaRPr>
          </a:p>
        </p:txBody>
      </p:sp>
      <p:sp>
        <p:nvSpPr>
          <p:cNvPr id="4" name="TextBox 3">
            <a:extLst>
              <a:ext uri="{FF2B5EF4-FFF2-40B4-BE49-F238E27FC236}">
                <a16:creationId xmlns:a16="http://schemas.microsoft.com/office/drawing/2014/main" id="{1968CE4A-F68F-89E3-5A45-55333AEC9E8A}"/>
              </a:ext>
            </a:extLst>
          </p:cNvPr>
          <p:cNvSpPr txBox="1"/>
          <p:nvPr/>
        </p:nvSpPr>
        <p:spPr>
          <a:xfrm>
            <a:off x="731256" y="5957788"/>
            <a:ext cx="10187616"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mn-lt"/>
                <a:cs typeface="+mn-lt"/>
              </a:rPr>
              <a:t>*Source: </a:t>
            </a:r>
            <a:r>
              <a:rPr lang="en-US" sz="1050">
                <a:ea typeface="+mn-lt"/>
                <a:cs typeface="+mn-lt"/>
              </a:rPr>
              <a:t>https://onlinelibrary.wiley.com/doi/10.1111/oik.03948</a:t>
            </a:r>
            <a:endParaRPr lang="en-US" sz="1050"/>
          </a:p>
        </p:txBody>
      </p:sp>
    </p:spTree>
    <p:extLst>
      <p:ext uri="{BB962C8B-B14F-4D97-AF65-F5344CB8AC3E}">
        <p14:creationId xmlns:p14="http://schemas.microsoft.com/office/powerpoint/2010/main" val="398894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5" name="Rectangle 24">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7A8222-988E-5588-FE1E-49DFBAE2CEAC}"/>
              </a:ext>
            </a:extLst>
          </p:cNvPr>
          <p:cNvSpPr>
            <a:spLocks noGrp="1"/>
          </p:cNvSpPr>
          <p:nvPr>
            <p:ph type="title"/>
          </p:nvPr>
        </p:nvSpPr>
        <p:spPr>
          <a:xfrm>
            <a:off x="1306286" y="1446715"/>
            <a:ext cx="9637485" cy="3299335"/>
          </a:xfrm>
        </p:spPr>
        <p:txBody>
          <a:bodyPr vert="horz" lIns="91440" tIns="45720" rIns="91440" bIns="45720" rtlCol="0" anchor="ctr">
            <a:normAutofit/>
          </a:bodyPr>
          <a:lstStyle/>
          <a:p>
            <a:pPr algn="ctr">
              <a:lnSpc>
                <a:spcPct val="83000"/>
              </a:lnSpc>
            </a:pPr>
            <a:r>
              <a:rPr lang="en-US" sz="6800" b="1" cap="all" spc="-100"/>
              <a:t>Reflections</a:t>
            </a:r>
          </a:p>
        </p:txBody>
      </p:sp>
      <p:sp>
        <p:nvSpPr>
          <p:cNvPr id="27" name="Rectangle 26">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9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0C96330C-5B3A-4AA5-2BA1-CCEA54767B7D}"/>
              </a:ext>
            </a:extLst>
          </p:cNvPr>
          <p:cNvSpPr>
            <a:spLocks noGrp="1"/>
          </p:cNvSpPr>
          <p:nvPr>
            <p:ph type="title"/>
          </p:nvPr>
        </p:nvSpPr>
        <p:spPr>
          <a:xfrm>
            <a:off x="853127" y="225363"/>
            <a:ext cx="9792208" cy="1243771"/>
          </a:xfrm>
        </p:spPr>
        <p:txBody>
          <a:bodyPr>
            <a:normAutofit/>
          </a:bodyPr>
          <a:lstStyle/>
          <a:p>
            <a:r>
              <a:rPr lang="en-US" sz="5400" b="1"/>
              <a:t>Challenges With Data</a:t>
            </a:r>
          </a:p>
        </p:txBody>
      </p:sp>
      <p:sp>
        <p:nvSpPr>
          <p:cNvPr id="3" name="Content Placeholder 2">
            <a:extLst>
              <a:ext uri="{FF2B5EF4-FFF2-40B4-BE49-F238E27FC236}">
                <a16:creationId xmlns:a16="http://schemas.microsoft.com/office/drawing/2014/main" id="{325F1F7A-9A68-E27D-D375-0B12CCB19A6F}"/>
              </a:ext>
            </a:extLst>
          </p:cNvPr>
          <p:cNvSpPr>
            <a:spLocks noGrp="1"/>
          </p:cNvSpPr>
          <p:nvPr>
            <p:ph idx="1"/>
          </p:nvPr>
        </p:nvSpPr>
        <p:spPr>
          <a:xfrm>
            <a:off x="892204" y="1278081"/>
            <a:ext cx="10603054" cy="5097937"/>
          </a:xfrm>
        </p:spPr>
        <p:txBody>
          <a:bodyPr vert="horz" lIns="91440" tIns="45720" rIns="91440" bIns="45720" rtlCol="0" anchor="t">
            <a:normAutofit fontScale="92500" lnSpcReduction="20000"/>
          </a:bodyPr>
          <a:lstStyle/>
          <a:p>
            <a:pPr>
              <a:lnSpc>
                <a:spcPct val="150000"/>
              </a:lnSpc>
              <a:buClr>
                <a:prstClr val="black">
                  <a:lumMod val="85000"/>
                  <a:lumOff val="15000"/>
                </a:prstClr>
              </a:buClr>
            </a:pPr>
            <a:r>
              <a:rPr lang="en-US" sz="2800" b="1"/>
              <a:t>There is a deficiency of data sets that directly apply to the Canadian Artic Archipelago or animals from the area.</a:t>
            </a:r>
            <a:endParaRPr lang="en-US" b="1"/>
          </a:p>
          <a:p>
            <a:pPr lvl="1">
              <a:lnSpc>
                <a:spcPct val="150000"/>
              </a:lnSpc>
              <a:buClr>
                <a:srgbClr val="262626"/>
              </a:buClr>
            </a:pPr>
            <a:r>
              <a:rPr lang="en-US" sz="2600"/>
              <a:t>Often, it is necessary that data sets for lower Canada or Greenland (which is a neighboring country) act as a surrogate</a:t>
            </a:r>
          </a:p>
          <a:p>
            <a:pPr>
              <a:lnSpc>
                <a:spcPct val="150000"/>
              </a:lnSpc>
              <a:buClr>
                <a:srgbClr val="262626"/>
              </a:buClr>
            </a:pPr>
            <a:r>
              <a:rPr lang="en-US" sz="2800" b="1"/>
              <a:t>Arctic foxes live relatively short lives at an average of three years.*</a:t>
            </a:r>
          </a:p>
          <a:p>
            <a:pPr lvl="1">
              <a:lnSpc>
                <a:spcPct val="150000"/>
              </a:lnSpc>
              <a:buClr>
                <a:srgbClr val="262626"/>
              </a:buClr>
            </a:pPr>
            <a:r>
              <a:rPr lang="en-US" sz="2600"/>
              <a:t>None of the arctic foxes appear in every year of the migration data set.</a:t>
            </a:r>
          </a:p>
          <a:p>
            <a:pPr lvl="1">
              <a:lnSpc>
                <a:spcPct val="150000"/>
              </a:lnSpc>
              <a:buClr>
                <a:srgbClr val="262626"/>
              </a:buClr>
            </a:pPr>
            <a:r>
              <a:rPr lang="en-US" sz="2600"/>
              <a:t>The migration visualization needs to be perceived as a sum rather than individual arctic foxes.</a:t>
            </a:r>
          </a:p>
          <a:p>
            <a:pPr lvl="2">
              <a:lnSpc>
                <a:spcPct val="150000"/>
              </a:lnSpc>
              <a:buClr>
                <a:srgbClr val="262626"/>
              </a:buClr>
            </a:pPr>
            <a:endParaRPr lang="en-US" sz="2300"/>
          </a:p>
          <a:p>
            <a:pPr marL="274320" lvl="1" indent="0">
              <a:buClr>
                <a:srgbClr val="262626"/>
              </a:buClr>
              <a:buNone/>
            </a:pPr>
            <a:endParaRPr lang="en-US" sz="2400"/>
          </a:p>
          <a:p>
            <a:pPr lvl="1">
              <a:buClr>
                <a:srgbClr val="262626"/>
              </a:buClr>
            </a:pPr>
            <a:endParaRPr lang="en-US" sz="2400"/>
          </a:p>
          <a:p>
            <a:pPr marL="274320" lvl="1" indent="0">
              <a:buClr>
                <a:srgbClr val="262626"/>
              </a:buClr>
              <a:buNone/>
            </a:pPr>
            <a:endParaRPr lang="en-US" sz="2400"/>
          </a:p>
          <a:p>
            <a:pPr marL="274320" lvl="1" indent="0">
              <a:buClr>
                <a:srgbClr val="262626"/>
              </a:buClr>
              <a:buNone/>
            </a:pPr>
            <a:endParaRPr lang="en-US" sz="2400"/>
          </a:p>
          <a:p>
            <a:pPr lvl="1">
              <a:buClr>
                <a:srgbClr val="262626"/>
              </a:buClr>
            </a:pPr>
            <a:endParaRPr lang="en-US" sz="2000"/>
          </a:p>
          <a:p>
            <a:pPr lvl="1">
              <a:buClr>
                <a:srgbClr val="262626"/>
              </a:buClr>
            </a:pPr>
            <a:endParaRPr lang="en-US"/>
          </a:p>
        </p:txBody>
      </p:sp>
      <p:sp>
        <p:nvSpPr>
          <p:cNvPr id="4" name="TextBox 3">
            <a:extLst>
              <a:ext uri="{FF2B5EF4-FFF2-40B4-BE49-F238E27FC236}">
                <a16:creationId xmlns:a16="http://schemas.microsoft.com/office/drawing/2014/main" id="{B6EF6967-1EAB-9F07-42F8-F9ED29A9283E}"/>
              </a:ext>
            </a:extLst>
          </p:cNvPr>
          <p:cNvSpPr txBox="1"/>
          <p:nvPr/>
        </p:nvSpPr>
        <p:spPr>
          <a:xfrm>
            <a:off x="300404" y="6374422"/>
            <a:ext cx="69361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https://www.wwf.org.uk/learn/fascinating-facts/arctic-fox</a:t>
            </a:r>
            <a:r>
              <a:rPr lang="en-US" sz="1400" b="1">
                <a:ea typeface="+mn-lt"/>
                <a:cs typeface="+mn-lt"/>
              </a:rPr>
              <a:t>*</a:t>
            </a:r>
            <a:endParaRPr lang="en-US" sz="1400" b="1"/>
          </a:p>
        </p:txBody>
      </p:sp>
    </p:spTree>
    <p:extLst>
      <p:ext uri="{BB962C8B-B14F-4D97-AF65-F5344CB8AC3E}">
        <p14:creationId xmlns:p14="http://schemas.microsoft.com/office/powerpoint/2010/main" val="113309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0C96330C-5B3A-4AA5-2BA1-CCEA54767B7D}"/>
              </a:ext>
            </a:extLst>
          </p:cNvPr>
          <p:cNvSpPr>
            <a:spLocks noGrp="1"/>
          </p:cNvSpPr>
          <p:nvPr>
            <p:ph type="title"/>
          </p:nvPr>
        </p:nvSpPr>
        <p:spPr>
          <a:xfrm>
            <a:off x="618665" y="225363"/>
            <a:ext cx="9792208" cy="1243771"/>
          </a:xfrm>
        </p:spPr>
        <p:txBody>
          <a:bodyPr>
            <a:normAutofit/>
          </a:bodyPr>
          <a:lstStyle/>
          <a:p>
            <a:r>
              <a:rPr lang="en-US" sz="5400" b="1"/>
              <a:t>Challenges With Data (cont.)</a:t>
            </a:r>
          </a:p>
        </p:txBody>
      </p:sp>
      <p:sp>
        <p:nvSpPr>
          <p:cNvPr id="3" name="Content Placeholder 2">
            <a:extLst>
              <a:ext uri="{FF2B5EF4-FFF2-40B4-BE49-F238E27FC236}">
                <a16:creationId xmlns:a16="http://schemas.microsoft.com/office/drawing/2014/main" id="{325F1F7A-9A68-E27D-D375-0B12CCB19A6F}"/>
              </a:ext>
            </a:extLst>
          </p:cNvPr>
          <p:cNvSpPr>
            <a:spLocks noGrp="1"/>
          </p:cNvSpPr>
          <p:nvPr>
            <p:ph idx="1"/>
          </p:nvPr>
        </p:nvSpPr>
        <p:spPr>
          <a:xfrm>
            <a:off x="354897" y="1326928"/>
            <a:ext cx="11296668" cy="5097937"/>
          </a:xfrm>
        </p:spPr>
        <p:txBody>
          <a:bodyPr vert="horz" lIns="91440" tIns="45720" rIns="91440" bIns="45720" rtlCol="0" anchor="t">
            <a:normAutofit/>
          </a:bodyPr>
          <a:lstStyle/>
          <a:p>
            <a:pPr lvl="1">
              <a:buClr>
                <a:srgbClr val="262626"/>
              </a:buClr>
            </a:pPr>
            <a:r>
              <a:rPr lang="en-US" sz="2600" b="1"/>
              <a:t>No data sets could be found with the complete lemming populations in the Canadian Arctic Archipelago. </a:t>
            </a:r>
            <a:endParaRPr lang="en-US"/>
          </a:p>
          <a:p>
            <a:pPr lvl="2">
              <a:buClr>
                <a:srgbClr val="262626"/>
              </a:buClr>
            </a:pPr>
            <a:r>
              <a:rPr lang="en-US" sz="2400"/>
              <a:t>Generally, research studies into Arctic lemmings use counts of lemming nests to estimate the overall population.</a:t>
            </a:r>
          </a:p>
          <a:p>
            <a:pPr lvl="1">
              <a:buClr>
                <a:srgbClr val="262626"/>
              </a:buClr>
            </a:pPr>
            <a:r>
              <a:rPr lang="en-US" sz="2500" b="1"/>
              <a:t>Lemmings also historically have odd population booms every four years that can make interpretations difficult.</a:t>
            </a:r>
            <a:endParaRPr lang="en-US" sz="2400">
              <a:ea typeface="+mn-lt"/>
              <a:cs typeface="+mn-lt"/>
            </a:endParaRPr>
          </a:p>
          <a:p>
            <a:pPr lvl="2">
              <a:buClr>
                <a:srgbClr val="262626"/>
              </a:buClr>
            </a:pPr>
            <a:r>
              <a:rPr lang="en-US" sz="2300">
                <a:ea typeface="+mn-lt"/>
                <a:cs typeface="+mn-lt"/>
              </a:rPr>
              <a:t>In our case, they did seem to correlate with the migration visualizations of the Arctic foxes. </a:t>
            </a:r>
            <a:endParaRPr lang="en-US" sz="2300"/>
          </a:p>
          <a:p>
            <a:pPr lvl="1">
              <a:buClr>
                <a:srgbClr val="262626"/>
              </a:buClr>
            </a:pPr>
            <a:r>
              <a:rPr lang="en-US" sz="2400" b="1"/>
              <a:t>Gathering Co</a:t>
            </a:r>
            <a:r>
              <a:rPr lang="en-US" sz="2400" b="1" baseline="-25000"/>
              <a:t>2</a:t>
            </a:r>
            <a:r>
              <a:rPr lang="en-US" sz="2400" b="1"/>
              <a:t> data from a more reliable source. </a:t>
            </a:r>
            <a:endParaRPr lang="en-US"/>
          </a:p>
          <a:p>
            <a:pPr lvl="3">
              <a:buClr>
                <a:srgbClr val="262626"/>
              </a:buClr>
            </a:pPr>
            <a:r>
              <a:rPr lang="en-US" sz="2400"/>
              <a:t>The data that was collected was from large data hubs and websites but gathering the data ourselves or from a government source would prove it to be more reliable for making conclusions.</a:t>
            </a:r>
            <a:endParaRPr lang="en-US" sz="2400" b="1"/>
          </a:p>
          <a:p>
            <a:pPr lvl="2">
              <a:buClr>
                <a:srgbClr val="262626"/>
              </a:buClr>
            </a:pPr>
            <a:endParaRPr lang="en-US" sz="2400"/>
          </a:p>
          <a:p>
            <a:pPr marL="274320" lvl="1" indent="0">
              <a:buClr>
                <a:srgbClr val="262626"/>
              </a:buClr>
              <a:buNone/>
            </a:pPr>
            <a:endParaRPr lang="en-US" sz="2500">
              <a:highlight>
                <a:srgbClr val="FFFF00"/>
              </a:highlight>
            </a:endParaRPr>
          </a:p>
          <a:p>
            <a:pPr lvl="2">
              <a:buClr>
                <a:srgbClr val="262626"/>
              </a:buClr>
            </a:pPr>
            <a:endParaRPr lang="en-US" sz="2500"/>
          </a:p>
          <a:p>
            <a:pPr lvl="1">
              <a:buClr>
                <a:srgbClr val="262626"/>
              </a:buClr>
            </a:pPr>
            <a:endParaRPr lang="en-US" sz="2600" b="1"/>
          </a:p>
          <a:p>
            <a:pPr marL="274320" lvl="1" indent="0">
              <a:buClr>
                <a:srgbClr val="262626"/>
              </a:buClr>
              <a:buNone/>
            </a:pPr>
            <a:endParaRPr lang="en-US" sz="2400"/>
          </a:p>
          <a:p>
            <a:pPr marL="274320" lvl="1" indent="0">
              <a:buClr>
                <a:srgbClr val="262626"/>
              </a:buClr>
              <a:buNone/>
            </a:pPr>
            <a:endParaRPr lang="en-US" sz="2400"/>
          </a:p>
          <a:p>
            <a:pPr lvl="1">
              <a:buClr>
                <a:srgbClr val="262626"/>
              </a:buClr>
            </a:pPr>
            <a:endParaRPr lang="en-US" sz="2000"/>
          </a:p>
          <a:p>
            <a:pPr lvl="1">
              <a:buClr>
                <a:srgbClr val="262626"/>
              </a:buClr>
            </a:pPr>
            <a:endParaRPr lang="en-US"/>
          </a:p>
        </p:txBody>
      </p:sp>
    </p:spTree>
    <p:extLst>
      <p:ext uri="{BB962C8B-B14F-4D97-AF65-F5344CB8AC3E}">
        <p14:creationId xmlns:p14="http://schemas.microsoft.com/office/powerpoint/2010/main" val="317018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0C96330C-5B3A-4AA5-2BA1-CCEA54767B7D}"/>
              </a:ext>
            </a:extLst>
          </p:cNvPr>
          <p:cNvSpPr>
            <a:spLocks noGrp="1"/>
          </p:cNvSpPr>
          <p:nvPr>
            <p:ph type="title"/>
          </p:nvPr>
        </p:nvSpPr>
        <p:spPr>
          <a:xfrm>
            <a:off x="950819" y="225363"/>
            <a:ext cx="9792208" cy="1243771"/>
          </a:xfrm>
        </p:spPr>
        <p:txBody>
          <a:bodyPr>
            <a:normAutofit/>
          </a:bodyPr>
          <a:lstStyle/>
          <a:p>
            <a:r>
              <a:rPr lang="en-US" sz="5400" b="1"/>
              <a:t>Challenges With Visualization</a:t>
            </a:r>
          </a:p>
        </p:txBody>
      </p:sp>
      <p:sp>
        <p:nvSpPr>
          <p:cNvPr id="5" name="Content Placeholder 4">
            <a:extLst>
              <a:ext uri="{FF2B5EF4-FFF2-40B4-BE49-F238E27FC236}">
                <a16:creationId xmlns:a16="http://schemas.microsoft.com/office/drawing/2014/main" id="{594E9B13-DC0F-0581-C2EE-0802F98D8B14}"/>
              </a:ext>
            </a:extLst>
          </p:cNvPr>
          <p:cNvSpPr>
            <a:spLocks noGrp="1"/>
          </p:cNvSpPr>
          <p:nvPr>
            <p:ph idx="1"/>
          </p:nvPr>
        </p:nvSpPr>
        <p:spPr>
          <a:xfrm>
            <a:off x="953445" y="1376756"/>
            <a:ext cx="10058400" cy="5051889"/>
          </a:xfrm>
        </p:spPr>
        <p:txBody>
          <a:bodyPr vert="horz" lIns="91440" tIns="45720" rIns="91440" bIns="45720" rtlCol="0" anchor="t">
            <a:normAutofit/>
          </a:bodyPr>
          <a:lstStyle/>
          <a:p>
            <a:r>
              <a:rPr lang="en-US" sz="1600" b="1"/>
              <a:t>No clear satellite imagery was found that can be cropped and downloaded by coordinates</a:t>
            </a:r>
            <a:endParaRPr lang="en-US" sz="1600"/>
          </a:p>
          <a:p>
            <a:pPr lvl="1">
              <a:buClr>
                <a:srgbClr val="262626"/>
              </a:buClr>
            </a:pPr>
            <a:r>
              <a:rPr lang="en-US" sz="1400"/>
              <a:t>Used </a:t>
            </a:r>
            <a:r>
              <a:rPr lang="en-US" sz="1400">
                <a:hlinkClick r:id="rId2"/>
              </a:rPr>
              <a:t>NASA Worldview snapshots</a:t>
            </a:r>
            <a:r>
              <a:rPr lang="en-US" sz="1400"/>
              <a:t>  to get snapshots of Region of interest which were used as background of scatter plots.</a:t>
            </a:r>
          </a:p>
          <a:p>
            <a:pPr lvl="1">
              <a:buClr>
                <a:srgbClr val="262626"/>
              </a:buClr>
            </a:pPr>
            <a:r>
              <a:rPr lang="en-US" sz="1400"/>
              <a:t>Had to manually browse through multiple dates to get clear (without clouds covering ROI) snapshots.</a:t>
            </a:r>
          </a:p>
          <a:p>
            <a:pPr>
              <a:buClr>
                <a:srgbClr val="262626"/>
              </a:buClr>
            </a:pPr>
            <a:r>
              <a:rPr lang="en-US" sz="1600" b="1" err="1"/>
              <a:t>Plotly</a:t>
            </a:r>
            <a:r>
              <a:rPr lang="en-US" sz="1600" b="1"/>
              <a:t> animation(used in Interactive graph) required constant number of  unique fox Ids every frame(In this case, every year)</a:t>
            </a:r>
          </a:p>
          <a:p>
            <a:pPr lvl="1">
              <a:buClr>
                <a:srgbClr val="262626"/>
              </a:buClr>
            </a:pPr>
            <a:r>
              <a:rPr lang="en-US" sz="1400"/>
              <a:t>There are limitations with </a:t>
            </a:r>
            <a:r>
              <a:rPr lang="en-US" sz="1400" i="1" err="1"/>
              <a:t>plotly</a:t>
            </a:r>
            <a:r>
              <a:rPr lang="en-US" sz="1400"/>
              <a:t> animation(used in interactive graph), It expect constant number of unique fox Ids every year, and data set does not consist of same number of unique fox ids every year. (refer slide 19)</a:t>
            </a:r>
          </a:p>
          <a:p>
            <a:pPr lvl="1">
              <a:buClr>
                <a:srgbClr val="262626"/>
              </a:buClr>
            </a:pPr>
            <a:r>
              <a:rPr lang="en-US" sz="1400"/>
              <a:t>Issue was solved by using fake data that contain 170 rows, each row has unique Fox Id, where longitude and latitude equal to 0. Performed </a:t>
            </a:r>
            <a:r>
              <a:rPr lang="en-US" sz="1400" i="1"/>
              <a:t>Full</a:t>
            </a:r>
            <a:r>
              <a:rPr lang="en-US" sz="1400"/>
              <a:t> </a:t>
            </a:r>
            <a:r>
              <a:rPr lang="en-US" sz="1400" i="1"/>
              <a:t>outer join</a:t>
            </a:r>
            <a:r>
              <a:rPr lang="en-US" sz="1400"/>
              <a:t> on Main data and Fake data for every year.</a:t>
            </a:r>
          </a:p>
          <a:p>
            <a:pPr lvl="1">
              <a:buClr>
                <a:srgbClr val="262626"/>
              </a:buClr>
            </a:pPr>
            <a:r>
              <a:rPr lang="en-US" sz="1400"/>
              <a:t>For example, In 2017, out of 170 unique foxes we had  data from only 17. Perform full outer join and get fake data (one row for each fox) of other 153 foxes.  </a:t>
            </a:r>
          </a:p>
          <a:p>
            <a:pPr lvl="1">
              <a:buClr>
                <a:srgbClr val="262626"/>
              </a:buClr>
            </a:pPr>
            <a:endParaRPr lang="en-US" sz="1400"/>
          </a:p>
        </p:txBody>
      </p:sp>
      <p:pic>
        <p:nvPicPr>
          <p:cNvPr id="22" name="Picture 22" descr="Diagram, venn diagram&#10;&#10;Description automatically generated">
            <a:extLst>
              <a:ext uri="{FF2B5EF4-FFF2-40B4-BE49-F238E27FC236}">
                <a16:creationId xmlns:a16="http://schemas.microsoft.com/office/drawing/2014/main" id="{F1D79C27-23FA-B09D-5E5F-7A1724719CC7}"/>
              </a:ext>
            </a:extLst>
          </p:cNvPr>
          <p:cNvPicPr>
            <a:picLocks noChangeAspect="1"/>
          </p:cNvPicPr>
          <p:nvPr/>
        </p:nvPicPr>
        <p:blipFill>
          <a:blip r:embed="rId3"/>
          <a:stretch>
            <a:fillRect/>
          </a:stretch>
        </p:blipFill>
        <p:spPr>
          <a:xfrm>
            <a:off x="4781078" y="4548847"/>
            <a:ext cx="2743200" cy="1740340"/>
          </a:xfrm>
          <a:prstGeom prst="rect">
            <a:avLst/>
          </a:prstGeom>
        </p:spPr>
      </p:pic>
    </p:spTree>
    <p:extLst>
      <p:ext uri="{BB962C8B-B14F-4D97-AF65-F5344CB8AC3E}">
        <p14:creationId xmlns:p14="http://schemas.microsoft.com/office/powerpoint/2010/main" val="62678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7B10AA4B-E1B4-1616-7FE6-317A346B3A82}"/>
              </a:ext>
            </a:extLst>
          </p:cNvPr>
          <p:cNvSpPr>
            <a:spLocks noGrp="1"/>
          </p:cNvSpPr>
          <p:nvPr>
            <p:ph type="title"/>
          </p:nvPr>
        </p:nvSpPr>
        <p:spPr>
          <a:xfrm>
            <a:off x="413342" y="135877"/>
            <a:ext cx="9792208" cy="1527078"/>
          </a:xfrm>
        </p:spPr>
        <p:txBody>
          <a:bodyPr>
            <a:normAutofit/>
          </a:bodyPr>
          <a:lstStyle/>
          <a:p>
            <a:r>
              <a:rPr lang="en-US" sz="5400" b="1"/>
              <a:t>Why Does It Matter?</a:t>
            </a:r>
          </a:p>
        </p:txBody>
      </p:sp>
      <p:sp>
        <p:nvSpPr>
          <p:cNvPr id="3" name="Content Placeholder 2">
            <a:extLst>
              <a:ext uri="{FF2B5EF4-FFF2-40B4-BE49-F238E27FC236}">
                <a16:creationId xmlns:a16="http://schemas.microsoft.com/office/drawing/2014/main" id="{89B7BA00-C7B1-A940-2D1B-9D53C08DA96C}"/>
              </a:ext>
            </a:extLst>
          </p:cNvPr>
          <p:cNvSpPr>
            <a:spLocks noGrp="1"/>
          </p:cNvSpPr>
          <p:nvPr>
            <p:ph idx="1"/>
          </p:nvPr>
        </p:nvSpPr>
        <p:spPr>
          <a:xfrm>
            <a:off x="412076" y="995733"/>
            <a:ext cx="10999986" cy="5494229"/>
          </a:xfrm>
        </p:spPr>
        <p:txBody>
          <a:bodyPr vert="horz" lIns="91440" tIns="45720" rIns="91440" bIns="45720" rtlCol="0" anchor="t">
            <a:noAutofit/>
          </a:bodyPr>
          <a:lstStyle/>
          <a:p>
            <a:pPr marL="0" indent="0">
              <a:buNone/>
            </a:pPr>
            <a:endParaRPr lang="en-US" sz="2000" b="1"/>
          </a:p>
          <a:p>
            <a:pPr>
              <a:buClr>
                <a:srgbClr val="262626"/>
              </a:buClr>
            </a:pPr>
            <a:r>
              <a:rPr lang="en-US" sz="3200" b="1"/>
              <a:t>Increasing temperature and increasing CO</a:t>
            </a:r>
            <a:r>
              <a:rPr lang="en-US" sz="3200" b="1" baseline="-25000"/>
              <a:t>2</a:t>
            </a:r>
            <a:r>
              <a:rPr lang="en-US" sz="3200" b="1"/>
              <a:t> (which in turn increases temperature) are causing food sources to decrease.</a:t>
            </a:r>
            <a:endParaRPr lang="en-US" sz="3200"/>
          </a:p>
          <a:p>
            <a:pPr lvl="1" indent="0">
              <a:buClr>
                <a:srgbClr val="262626"/>
              </a:buClr>
            </a:pPr>
            <a:r>
              <a:rPr lang="en-US" sz="2800"/>
              <a:t>For example, high temperature during the winter causes snow to melt and then later refreeze. </a:t>
            </a:r>
          </a:p>
          <a:p>
            <a:pPr lvl="1" indent="0">
              <a:buClr>
                <a:srgbClr val="262626"/>
              </a:buClr>
            </a:pPr>
            <a:r>
              <a:rPr lang="en-US" sz="2800"/>
              <a:t>This causes the snow to refreeze with a sturdier surface. Lemmings have difficulty building nests or burrows.*</a:t>
            </a:r>
          </a:p>
          <a:p>
            <a:pPr lvl="1" indent="0">
              <a:buClr>
                <a:srgbClr val="262626"/>
              </a:buClr>
            </a:pPr>
            <a:r>
              <a:rPr lang="en-US" sz="2800"/>
              <a:t>As a result, lemming populations decrease.</a:t>
            </a:r>
          </a:p>
        </p:txBody>
      </p:sp>
      <p:sp>
        <p:nvSpPr>
          <p:cNvPr id="4" name="TextBox 3">
            <a:extLst>
              <a:ext uri="{FF2B5EF4-FFF2-40B4-BE49-F238E27FC236}">
                <a16:creationId xmlns:a16="http://schemas.microsoft.com/office/drawing/2014/main" id="{F2430470-88EA-5882-DCC7-B2368F450BE8}"/>
              </a:ext>
            </a:extLst>
          </p:cNvPr>
          <p:cNvSpPr txBox="1"/>
          <p:nvPr/>
        </p:nvSpPr>
        <p:spPr>
          <a:xfrm>
            <a:off x="166393" y="6452968"/>
            <a:ext cx="10463492"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ea typeface="+mn-lt"/>
                <a:cs typeface="+mn-lt"/>
              </a:rPr>
              <a:t>Article</a:t>
            </a:r>
            <a:r>
              <a:rPr lang="en-US" sz="600">
                <a:ea typeface="+mn-lt"/>
                <a:cs typeface="+mn-lt"/>
              </a:rPr>
              <a:t>: Domine, F., Gauthier, G., Vionnet, V., Fauteux, D., Dumont, M., &amp; Barrere, M. (2018). Snow physical properties may be a significant determinant of lemming population dynamics in the High Arctic. </a:t>
            </a:r>
            <a:r>
              <a:rPr lang="en-US" sz="600" i="1">
                <a:ea typeface="+mn-lt"/>
                <a:cs typeface="+mn-lt"/>
              </a:rPr>
              <a:t>Arctic Science</a:t>
            </a:r>
            <a:r>
              <a:rPr lang="en-US" sz="600">
                <a:ea typeface="+mn-lt"/>
                <a:cs typeface="+mn-lt"/>
              </a:rPr>
              <a:t>, </a:t>
            </a:r>
            <a:r>
              <a:rPr lang="en-US" sz="600" i="1">
                <a:ea typeface="+mn-lt"/>
                <a:cs typeface="+mn-lt"/>
              </a:rPr>
              <a:t>4</a:t>
            </a:r>
            <a:r>
              <a:rPr lang="en-US" sz="600">
                <a:ea typeface="+mn-lt"/>
                <a:cs typeface="+mn-lt"/>
              </a:rPr>
              <a:t>(4), 813–826. https://doi.org/10.1139/as-2018-0008</a:t>
            </a:r>
            <a:r>
              <a:rPr lang="en-US" sz="600" b="1">
                <a:ea typeface="+mn-lt"/>
                <a:cs typeface="+mn-lt"/>
              </a:rPr>
              <a:t>*</a:t>
            </a:r>
            <a:r>
              <a:rPr lang="en-US" sz="600">
                <a:ea typeface="+mn-lt"/>
                <a:cs typeface="+mn-lt"/>
              </a:rPr>
              <a:t> </a:t>
            </a:r>
          </a:p>
        </p:txBody>
      </p:sp>
    </p:spTree>
    <p:extLst>
      <p:ext uri="{BB962C8B-B14F-4D97-AF65-F5344CB8AC3E}">
        <p14:creationId xmlns:p14="http://schemas.microsoft.com/office/powerpoint/2010/main" val="2067801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4CC44055-E543-B854-5736-2483635458DF}"/>
              </a:ext>
            </a:extLst>
          </p:cNvPr>
          <p:cNvSpPr>
            <a:spLocks noGrp="1"/>
          </p:cNvSpPr>
          <p:nvPr>
            <p:ph type="title"/>
          </p:nvPr>
        </p:nvSpPr>
        <p:spPr>
          <a:xfrm>
            <a:off x="711697" y="193747"/>
            <a:ext cx="9792208" cy="1527078"/>
          </a:xfrm>
        </p:spPr>
        <p:txBody>
          <a:bodyPr>
            <a:normAutofit/>
          </a:bodyPr>
          <a:lstStyle/>
          <a:p>
            <a:r>
              <a:rPr lang="en-US" sz="5400" b="1"/>
              <a:t>Background Information</a:t>
            </a:r>
          </a:p>
        </p:txBody>
      </p:sp>
      <p:pic>
        <p:nvPicPr>
          <p:cNvPr id="4" name="Picture 4" descr="Map&#10;&#10;Description automatically generated">
            <a:extLst>
              <a:ext uri="{FF2B5EF4-FFF2-40B4-BE49-F238E27FC236}">
                <a16:creationId xmlns:a16="http://schemas.microsoft.com/office/drawing/2014/main" id="{EA4CDD20-D90B-41E6-5383-C76EEDB82250}"/>
              </a:ext>
            </a:extLst>
          </p:cNvPr>
          <p:cNvPicPr>
            <a:picLocks noGrp="1" noChangeAspect="1"/>
          </p:cNvPicPr>
          <p:nvPr>
            <p:ph idx="1"/>
          </p:nvPr>
        </p:nvPicPr>
        <p:blipFill rotWithShape="1">
          <a:blip r:embed="rId3"/>
          <a:srcRect l="8966" t="287" r="7816" b="19253"/>
          <a:stretch/>
        </p:blipFill>
        <p:spPr>
          <a:xfrm>
            <a:off x="443804" y="1829968"/>
            <a:ext cx="4302879" cy="3761334"/>
          </a:xfrm>
        </p:spPr>
      </p:pic>
      <p:pic>
        <p:nvPicPr>
          <p:cNvPr id="3" name="Graphic 4" descr="Arrow Down with solid fill">
            <a:extLst>
              <a:ext uri="{FF2B5EF4-FFF2-40B4-BE49-F238E27FC236}">
                <a16:creationId xmlns:a16="http://schemas.microsoft.com/office/drawing/2014/main" id="{9C13877F-FAB5-E263-12D0-E16AFCB5F8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421" y="2585705"/>
            <a:ext cx="982783" cy="1080476"/>
          </a:xfrm>
          <a:prstGeom prst="rect">
            <a:avLst/>
          </a:prstGeom>
        </p:spPr>
      </p:pic>
      <p:sp>
        <p:nvSpPr>
          <p:cNvPr id="5" name="TextBox 4">
            <a:extLst>
              <a:ext uri="{FF2B5EF4-FFF2-40B4-BE49-F238E27FC236}">
                <a16:creationId xmlns:a16="http://schemas.microsoft.com/office/drawing/2014/main" id="{46D6C760-C69D-F23E-2DEB-70319195145F}"/>
              </a:ext>
            </a:extLst>
          </p:cNvPr>
          <p:cNvSpPr txBox="1"/>
          <p:nvPr/>
        </p:nvSpPr>
        <p:spPr>
          <a:xfrm>
            <a:off x="207596" y="6413500"/>
            <a:ext cx="1062403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Source: </a:t>
            </a:r>
            <a:r>
              <a:rPr lang="en-US" sz="1100">
                <a:ea typeface="+mn-lt"/>
                <a:cs typeface="+mn-lt"/>
              </a:rPr>
              <a:t>http://larusology.blogspot.com/2010_11_01_archive.html</a:t>
            </a:r>
            <a:endParaRPr lang="en-US" sz="1200"/>
          </a:p>
        </p:txBody>
      </p:sp>
      <p:sp>
        <p:nvSpPr>
          <p:cNvPr id="6" name="TextBox 5">
            <a:extLst>
              <a:ext uri="{FF2B5EF4-FFF2-40B4-BE49-F238E27FC236}">
                <a16:creationId xmlns:a16="http://schemas.microsoft.com/office/drawing/2014/main" id="{744892AF-1B11-5967-35A8-B5A575580108}"/>
              </a:ext>
            </a:extLst>
          </p:cNvPr>
          <p:cNvSpPr txBox="1"/>
          <p:nvPr/>
        </p:nvSpPr>
        <p:spPr>
          <a:xfrm>
            <a:off x="5085954" y="1710595"/>
            <a:ext cx="6662614" cy="6586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The animal proxy originates from </a:t>
            </a:r>
            <a:r>
              <a:rPr lang="en-US" sz="2800">
                <a:ea typeface="+mn-lt"/>
                <a:cs typeface="+mn-lt"/>
              </a:rPr>
              <a:t> </a:t>
            </a:r>
            <a:endParaRPr lang="en-US" sz="2800" u="sng">
              <a:ea typeface="+mn-lt"/>
              <a:cs typeface="+mn-lt"/>
            </a:endParaRPr>
          </a:p>
          <a:p>
            <a:r>
              <a:rPr lang="en-US" sz="2800" b="1">
                <a:ea typeface="+mn-lt"/>
                <a:cs typeface="+mn-lt"/>
              </a:rPr>
              <a:t>    </a:t>
            </a:r>
            <a:r>
              <a:rPr lang="en-US" sz="2800" b="1" u="sng">
                <a:ea typeface="+mn-lt"/>
                <a:cs typeface="+mn-lt"/>
              </a:rPr>
              <a:t>Bylot Island</a:t>
            </a:r>
            <a:endParaRPr lang="en-US" sz="2800" u="sng"/>
          </a:p>
          <a:p>
            <a:pPr marL="285750" indent="-285750">
              <a:lnSpc>
                <a:spcPct val="150000"/>
              </a:lnSpc>
              <a:buFont typeface="Arial"/>
              <a:buChar char="•"/>
            </a:pPr>
            <a:r>
              <a:rPr lang="en-US" sz="2400" b="1"/>
              <a:t>Why was this location chosen?</a:t>
            </a:r>
          </a:p>
          <a:p>
            <a:pPr marL="742950" lvl="1" indent="-285750">
              <a:lnSpc>
                <a:spcPct val="150000"/>
              </a:lnSpc>
              <a:buFont typeface="Arial"/>
              <a:buChar char="•"/>
            </a:pPr>
            <a:r>
              <a:rPr lang="en-US" sz="2400"/>
              <a:t>Low Human Population</a:t>
            </a:r>
          </a:p>
          <a:p>
            <a:pPr marL="742950" lvl="1" indent="-285750">
              <a:lnSpc>
                <a:spcPct val="150000"/>
              </a:lnSpc>
              <a:buFont typeface="Arial"/>
              <a:buChar char="•"/>
            </a:pPr>
            <a:r>
              <a:rPr lang="en-US" sz="2400"/>
              <a:t>Less Environmental Degradation</a:t>
            </a:r>
          </a:p>
          <a:p>
            <a:pPr marL="742950" lvl="1" indent="-285750">
              <a:lnSpc>
                <a:spcPct val="150000"/>
              </a:lnSpc>
              <a:buFont typeface="Arial"/>
              <a:buChar char="•"/>
            </a:pPr>
            <a:r>
              <a:rPr lang="en-US" sz="2400"/>
              <a:t>Noticeable Effect of Climate Change</a:t>
            </a:r>
          </a:p>
          <a:p>
            <a:pPr marL="742950" lvl="1" indent="-285750">
              <a:lnSpc>
                <a:spcPct val="150000"/>
              </a:lnSpc>
              <a:buFont typeface="Arial"/>
              <a:buChar char="•"/>
            </a:pPr>
            <a:r>
              <a:rPr lang="en-US" sz="2400"/>
              <a:t>Protected Land</a:t>
            </a:r>
            <a:endParaRPr lang="en-US"/>
          </a:p>
          <a:p>
            <a:pPr marL="742950" lvl="1" indent="-285750">
              <a:lnSpc>
                <a:spcPct val="150000"/>
              </a:lnSpc>
              <a:buFont typeface="Arial"/>
              <a:buChar char="•"/>
            </a:pPr>
            <a:r>
              <a:rPr lang="en-US" sz="2400"/>
              <a:t>Illegality of Hunting</a:t>
            </a:r>
          </a:p>
          <a:p>
            <a:pPr marL="742950" lvl="1" indent="-285750">
              <a:lnSpc>
                <a:spcPct val="150000"/>
              </a:lnSpc>
              <a:buFont typeface="Arial"/>
              <a:buChar char="•"/>
            </a:pPr>
            <a:endParaRPr lang="en-US" sz="2400"/>
          </a:p>
          <a:p>
            <a:pPr lvl="1"/>
            <a:endParaRPr lang="en-US" sz="2400"/>
          </a:p>
          <a:p>
            <a:pPr marL="742950" lvl="1" indent="-285750">
              <a:buFont typeface="Arial"/>
              <a:buChar char="•"/>
            </a:pPr>
            <a:endParaRPr lang="en-US" sz="2400"/>
          </a:p>
          <a:p>
            <a:pPr marL="742950" lvl="1" indent="-285750">
              <a:buFont typeface="Arial"/>
              <a:buChar char="•"/>
            </a:pPr>
            <a:endParaRPr lang="en-US" sz="2000"/>
          </a:p>
          <a:p>
            <a:pPr marL="742950" lvl="1" indent="-285750">
              <a:buFont typeface="Arial"/>
              <a:buChar char="•"/>
            </a:pPr>
            <a:endParaRPr lang="en-US" sz="2800"/>
          </a:p>
          <a:p>
            <a:pPr marL="285750" indent="-285750">
              <a:buFont typeface="Arial"/>
              <a:buChar char="•"/>
            </a:pPr>
            <a:endParaRPr lang="en-US"/>
          </a:p>
        </p:txBody>
      </p:sp>
    </p:spTree>
    <p:extLst>
      <p:ext uri="{BB962C8B-B14F-4D97-AF65-F5344CB8AC3E}">
        <p14:creationId xmlns:p14="http://schemas.microsoft.com/office/powerpoint/2010/main" val="278025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9C98-0F00-05EA-86C7-B1EBB555CDAF}"/>
              </a:ext>
            </a:extLst>
          </p:cNvPr>
          <p:cNvSpPr>
            <a:spLocks noGrp="1"/>
          </p:cNvSpPr>
          <p:nvPr>
            <p:ph type="title"/>
          </p:nvPr>
        </p:nvSpPr>
        <p:spPr>
          <a:xfrm>
            <a:off x="269383" y="193407"/>
            <a:ext cx="10515600" cy="1325563"/>
          </a:xfrm>
        </p:spPr>
        <p:txBody>
          <a:bodyPr/>
          <a:lstStyle/>
          <a:p>
            <a:r>
              <a:rPr lang="en-US" sz="5400" b="1">
                <a:ea typeface="+mj-lt"/>
                <a:cs typeface="+mj-lt"/>
              </a:rPr>
              <a:t>Why Does It Matter? (cont.)</a:t>
            </a:r>
            <a:endParaRPr lang="en-US" sz="5400">
              <a:ea typeface="+mj-lt"/>
              <a:cs typeface="+mj-lt"/>
            </a:endParaRPr>
          </a:p>
        </p:txBody>
      </p:sp>
      <p:sp>
        <p:nvSpPr>
          <p:cNvPr id="3" name="Content Placeholder 2">
            <a:extLst>
              <a:ext uri="{FF2B5EF4-FFF2-40B4-BE49-F238E27FC236}">
                <a16:creationId xmlns:a16="http://schemas.microsoft.com/office/drawing/2014/main" id="{4D427F4C-E9FA-3131-1C79-3A62A51750D6}"/>
              </a:ext>
            </a:extLst>
          </p:cNvPr>
          <p:cNvSpPr>
            <a:spLocks noGrp="1"/>
          </p:cNvSpPr>
          <p:nvPr>
            <p:ph idx="1"/>
          </p:nvPr>
        </p:nvSpPr>
        <p:spPr>
          <a:xfrm>
            <a:off x="210905" y="1402247"/>
            <a:ext cx="11524994" cy="4512323"/>
          </a:xfrm>
        </p:spPr>
        <p:txBody>
          <a:bodyPr vert="horz" lIns="91440" tIns="45720" rIns="91440" bIns="45720" rtlCol="0" anchor="t">
            <a:noAutofit/>
          </a:bodyPr>
          <a:lstStyle/>
          <a:p>
            <a:pPr>
              <a:lnSpc>
                <a:spcPct val="110000"/>
              </a:lnSpc>
              <a:spcBef>
                <a:spcPts val="900"/>
              </a:spcBef>
            </a:pPr>
            <a:r>
              <a:rPr lang="en-US" sz="3600" b="1">
                <a:ea typeface="+mn-lt"/>
                <a:cs typeface="+mn-lt"/>
              </a:rPr>
              <a:t>Increasing temperature causes sea ice to decrease in thickness and overall area.</a:t>
            </a:r>
            <a:endParaRPr lang="en-US" sz="3600">
              <a:ea typeface="+mn-lt"/>
              <a:cs typeface="+mn-lt"/>
            </a:endParaRPr>
          </a:p>
          <a:p>
            <a:pPr lvl="1" indent="0">
              <a:lnSpc>
                <a:spcPct val="100000"/>
              </a:lnSpc>
            </a:pPr>
            <a:r>
              <a:rPr lang="en-US" sz="3200">
                <a:ea typeface="+mn-lt"/>
                <a:cs typeface="+mn-lt"/>
              </a:rPr>
              <a:t>Arctic foxes use sea ice to migrate between different areas.</a:t>
            </a:r>
          </a:p>
          <a:p>
            <a:pPr lvl="1" indent="0">
              <a:lnSpc>
                <a:spcPct val="100000"/>
              </a:lnSpc>
            </a:pPr>
            <a:r>
              <a:rPr lang="en-US" sz="3200">
                <a:ea typeface="+mn-lt"/>
                <a:cs typeface="+mn-lt"/>
              </a:rPr>
              <a:t>Less sea ice </a:t>
            </a:r>
            <a:r>
              <a:rPr lang="en-US" sz="3200" b="1" u="sng">
                <a:ea typeface="+mn-lt"/>
                <a:cs typeface="+mn-lt"/>
              </a:rPr>
              <a:t>decreases the Arctic foxes' access to food sources.</a:t>
            </a:r>
            <a:endParaRPr lang="en-US" sz="3200" u="sng">
              <a:ea typeface="+mn-lt"/>
              <a:cs typeface="+mn-lt"/>
            </a:endParaRPr>
          </a:p>
          <a:p>
            <a:pPr lvl="1" indent="0">
              <a:lnSpc>
                <a:spcPct val="100000"/>
              </a:lnSpc>
            </a:pPr>
            <a:r>
              <a:rPr lang="en-US" sz="3200">
                <a:ea typeface="+mn-lt"/>
                <a:cs typeface="+mn-lt"/>
              </a:rPr>
              <a:t>Arctic foxes are also now more isolated on specific land areas. </a:t>
            </a:r>
          </a:p>
          <a:p>
            <a:pPr lvl="1" indent="0">
              <a:lnSpc>
                <a:spcPct val="100000"/>
              </a:lnSpc>
            </a:pPr>
            <a:r>
              <a:rPr lang="en-US" sz="3200">
                <a:ea typeface="+mn-lt"/>
                <a:cs typeface="+mn-lt"/>
              </a:rPr>
              <a:t>The isolation has been found to </a:t>
            </a:r>
            <a:r>
              <a:rPr lang="en-US" sz="3200" b="1" u="sng">
                <a:ea typeface="+mn-lt"/>
                <a:cs typeface="+mn-lt"/>
              </a:rPr>
              <a:t>decrease genetic diversity</a:t>
            </a:r>
            <a:r>
              <a:rPr lang="en-US" sz="3200">
                <a:ea typeface="+mn-lt"/>
                <a:cs typeface="+mn-lt"/>
              </a:rPr>
              <a:t> (and increase inbreeding), and thus it causes Artic foxes to be more susceptible to illness.</a:t>
            </a:r>
            <a:r>
              <a:rPr lang="en-US" sz="3200" b="1">
                <a:ea typeface="+mn-lt"/>
                <a:cs typeface="+mn-lt"/>
              </a:rPr>
              <a:t>*</a:t>
            </a:r>
          </a:p>
          <a:p>
            <a:pPr lvl="1" indent="0">
              <a:lnSpc>
                <a:spcPct val="100000"/>
              </a:lnSpc>
            </a:pPr>
            <a:r>
              <a:rPr lang="en-US" sz="3200">
                <a:ea typeface="+mn-lt"/>
                <a:cs typeface="+mn-lt"/>
              </a:rPr>
              <a:t>The overall Arctic fox population suffers as a result.</a:t>
            </a:r>
          </a:p>
          <a:p>
            <a:endParaRPr lang="en-US" sz="3200">
              <a:ea typeface="Calibri"/>
              <a:cs typeface="Calibri"/>
            </a:endParaRPr>
          </a:p>
        </p:txBody>
      </p:sp>
      <p:sp>
        <p:nvSpPr>
          <p:cNvPr id="4" name="TextBox 3">
            <a:extLst>
              <a:ext uri="{FF2B5EF4-FFF2-40B4-BE49-F238E27FC236}">
                <a16:creationId xmlns:a16="http://schemas.microsoft.com/office/drawing/2014/main" id="{FE72626B-3F1F-2CFD-649C-BE58A9FD27C0}"/>
              </a:ext>
            </a:extLst>
          </p:cNvPr>
          <p:cNvSpPr txBox="1"/>
          <p:nvPr/>
        </p:nvSpPr>
        <p:spPr>
          <a:xfrm>
            <a:off x="-1" y="6672866"/>
            <a:ext cx="10289683"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ea typeface="+mn-lt"/>
                <a:cs typeface="+mn-lt"/>
              </a:rPr>
              <a:t>Article:</a:t>
            </a:r>
            <a:r>
              <a:rPr lang="en-US" sz="600">
                <a:ea typeface="+mn-lt"/>
                <a:cs typeface="+mn-lt"/>
              </a:rPr>
              <a:t> Bowdoin College. (2021). </a:t>
            </a:r>
            <a:r>
              <a:rPr lang="en-US" sz="600" i="1">
                <a:ea typeface="+mn-lt"/>
                <a:cs typeface="+mn-lt"/>
              </a:rPr>
              <a:t>Arctic Foxes in a Changing Environment</a:t>
            </a:r>
            <a:r>
              <a:rPr lang="en-US" sz="600">
                <a:ea typeface="+mn-lt"/>
                <a:cs typeface="+mn-lt"/>
              </a:rPr>
              <a:t>. Managing the Effects of Climate Change. Retrieved November 27, 2022, from https://courses.bowdoin.edu/gov-2577-spring-2021-managing-the-effects-of-climate-change/arctic-issues-and-policy-ideas/kiera-dent/ </a:t>
            </a:r>
            <a:r>
              <a:rPr lang="en-US" sz="600" b="1">
                <a:ea typeface="+mn-lt"/>
                <a:cs typeface="+mn-lt"/>
              </a:rPr>
              <a:t>*</a:t>
            </a:r>
            <a:endParaRPr lang="en-US" sz="600"/>
          </a:p>
        </p:txBody>
      </p:sp>
    </p:spTree>
    <p:extLst>
      <p:ext uri="{BB962C8B-B14F-4D97-AF65-F5344CB8AC3E}">
        <p14:creationId xmlns:p14="http://schemas.microsoft.com/office/powerpoint/2010/main" val="63067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5583-8001-E0B3-3247-7E779FC35883}"/>
              </a:ext>
            </a:extLst>
          </p:cNvPr>
          <p:cNvSpPr>
            <a:spLocks noGrp="1"/>
          </p:cNvSpPr>
          <p:nvPr>
            <p:ph type="title"/>
          </p:nvPr>
        </p:nvSpPr>
        <p:spPr>
          <a:xfrm>
            <a:off x="252046" y="199048"/>
            <a:ext cx="10515600" cy="1325563"/>
          </a:xfrm>
        </p:spPr>
        <p:txBody>
          <a:bodyPr>
            <a:normAutofit/>
          </a:bodyPr>
          <a:lstStyle/>
          <a:p>
            <a:r>
              <a:rPr lang="en-US" sz="5400" b="1">
                <a:ea typeface="+mj-lt"/>
                <a:cs typeface="+mj-lt"/>
              </a:rPr>
              <a:t>Why Does It Matter? (cont.)</a:t>
            </a:r>
            <a:endParaRPr lang="en-US" sz="5400"/>
          </a:p>
        </p:txBody>
      </p:sp>
      <p:sp>
        <p:nvSpPr>
          <p:cNvPr id="3" name="Content Placeholder 2">
            <a:extLst>
              <a:ext uri="{FF2B5EF4-FFF2-40B4-BE49-F238E27FC236}">
                <a16:creationId xmlns:a16="http://schemas.microsoft.com/office/drawing/2014/main" id="{D71A3745-8401-931C-8B10-1A3B54246B9A}"/>
              </a:ext>
            </a:extLst>
          </p:cNvPr>
          <p:cNvSpPr>
            <a:spLocks noGrp="1"/>
          </p:cNvSpPr>
          <p:nvPr>
            <p:ph idx="1"/>
          </p:nvPr>
        </p:nvSpPr>
        <p:spPr>
          <a:xfrm>
            <a:off x="261817" y="1473934"/>
            <a:ext cx="11101753" cy="5240337"/>
          </a:xfrm>
        </p:spPr>
        <p:txBody>
          <a:bodyPr vert="horz" lIns="91440" tIns="45720" rIns="91440" bIns="45720" rtlCol="0" anchor="t">
            <a:noAutofit/>
          </a:bodyPr>
          <a:lstStyle/>
          <a:p>
            <a:r>
              <a:rPr lang="en-US" sz="4000" b="1">
                <a:cs typeface="Calibri"/>
              </a:rPr>
              <a:t>All animals (including humans) are part of the same food cycle.</a:t>
            </a:r>
            <a:endParaRPr lang="en-US" sz="4000" b="1">
              <a:ea typeface="Calibri"/>
              <a:cs typeface="Calibri"/>
            </a:endParaRPr>
          </a:p>
          <a:p>
            <a:pPr lvl="1"/>
            <a:r>
              <a:rPr lang="en-US" sz="2800">
                <a:ea typeface="Calibri"/>
                <a:cs typeface="Calibri"/>
              </a:rPr>
              <a:t>They are not isolated from each other.</a:t>
            </a:r>
          </a:p>
          <a:p>
            <a:pPr lvl="1"/>
            <a:r>
              <a:rPr lang="en-US" sz="2800">
                <a:ea typeface="Calibri"/>
                <a:cs typeface="Calibri"/>
              </a:rPr>
              <a:t>Changes to one will eventually impact everyone else in the chain whether directly or indirectly.</a:t>
            </a:r>
          </a:p>
          <a:p>
            <a:r>
              <a:rPr lang="en-US" sz="3600" b="1">
                <a:ea typeface="Calibri"/>
                <a:cs typeface="Calibri"/>
              </a:rPr>
              <a:t>The Arctic fox is likely not the only animal impacted by climate change.</a:t>
            </a:r>
          </a:p>
          <a:p>
            <a:pPr lvl="1"/>
            <a:r>
              <a:rPr lang="en-US" sz="2800">
                <a:ea typeface="Calibri"/>
                <a:cs typeface="Calibri"/>
              </a:rPr>
              <a:t>For example, there has been evidence that the movements of salmon (a common food eaten by humans) has been impacted by climate change.</a:t>
            </a:r>
            <a:r>
              <a:rPr lang="en-US" sz="2800" b="1">
                <a:ea typeface="Calibri"/>
                <a:cs typeface="Calibri"/>
              </a:rPr>
              <a:t>*</a:t>
            </a:r>
          </a:p>
          <a:p>
            <a:endParaRPr lang="en-US" sz="3200">
              <a:ea typeface="Calibri"/>
              <a:cs typeface="Calibri"/>
            </a:endParaRPr>
          </a:p>
          <a:p>
            <a:endParaRPr lang="en-US">
              <a:ea typeface="Calibri"/>
              <a:cs typeface="Calibri"/>
            </a:endParaRPr>
          </a:p>
        </p:txBody>
      </p:sp>
      <p:sp>
        <p:nvSpPr>
          <p:cNvPr id="4" name="TextBox 3">
            <a:extLst>
              <a:ext uri="{FF2B5EF4-FFF2-40B4-BE49-F238E27FC236}">
                <a16:creationId xmlns:a16="http://schemas.microsoft.com/office/drawing/2014/main" id="{82B96614-6749-8040-F1ED-C7AA187866F7}"/>
              </a:ext>
            </a:extLst>
          </p:cNvPr>
          <p:cNvSpPr txBox="1"/>
          <p:nvPr/>
        </p:nvSpPr>
        <p:spPr>
          <a:xfrm>
            <a:off x="2442" y="6621096"/>
            <a:ext cx="74661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ea typeface="+mn-lt"/>
                <a:cs typeface="+mn-lt"/>
              </a:rPr>
              <a:t>https://stateofsalmon.wa.gov/executive-summary/challenges/climate/</a:t>
            </a:r>
            <a:r>
              <a:rPr lang="en-US" sz="1050" b="1">
                <a:ea typeface="+mn-lt"/>
                <a:cs typeface="+mn-lt"/>
              </a:rPr>
              <a:t>*</a:t>
            </a:r>
            <a:endParaRPr lang="en-US" sz="1050" b="1"/>
          </a:p>
        </p:txBody>
      </p:sp>
    </p:spTree>
    <p:extLst>
      <p:ext uri="{BB962C8B-B14F-4D97-AF65-F5344CB8AC3E}">
        <p14:creationId xmlns:p14="http://schemas.microsoft.com/office/powerpoint/2010/main" val="1110845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F49C5B4F-3B6D-F2F8-5304-3A787077AA7E}"/>
              </a:ext>
            </a:extLst>
          </p:cNvPr>
          <p:cNvSpPr>
            <a:spLocks noGrp="1"/>
          </p:cNvSpPr>
          <p:nvPr>
            <p:ph type="title"/>
          </p:nvPr>
        </p:nvSpPr>
        <p:spPr>
          <a:xfrm>
            <a:off x="560051" y="186286"/>
            <a:ext cx="9792208" cy="1527078"/>
          </a:xfrm>
        </p:spPr>
        <p:txBody>
          <a:bodyPr>
            <a:normAutofit/>
          </a:bodyPr>
          <a:lstStyle/>
          <a:p>
            <a:r>
              <a:rPr lang="en-US" sz="5400" b="1"/>
              <a:t>Future Work</a:t>
            </a:r>
          </a:p>
        </p:txBody>
      </p:sp>
      <p:sp>
        <p:nvSpPr>
          <p:cNvPr id="3" name="Content Placeholder 2">
            <a:extLst>
              <a:ext uri="{FF2B5EF4-FFF2-40B4-BE49-F238E27FC236}">
                <a16:creationId xmlns:a16="http://schemas.microsoft.com/office/drawing/2014/main" id="{05266543-72CF-63E2-22A1-12803546BD82}"/>
              </a:ext>
            </a:extLst>
          </p:cNvPr>
          <p:cNvSpPr>
            <a:spLocks noGrp="1"/>
          </p:cNvSpPr>
          <p:nvPr>
            <p:ph idx="1"/>
          </p:nvPr>
        </p:nvSpPr>
        <p:spPr>
          <a:xfrm>
            <a:off x="501436" y="1512542"/>
            <a:ext cx="10857053" cy="4453169"/>
          </a:xfrm>
        </p:spPr>
        <p:txBody>
          <a:bodyPr vert="horz" lIns="91440" tIns="45720" rIns="91440" bIns="45720" rtlCol="0" anchor="t">
            <a:noAutofit/>
          </a:bodyPr>
          <a:lstStyle/>
          <a:p>
            <a:r>
              <a:rPr lang="en-US" sz="2400" b="1"/>
              <a:t>Conducting our own studies and using multiple animals (with a larger sample size) within the same regions would help us understand that climate change is influencing the migration patterns.</a:t>
            </a:r>
          </a:p>
          <a:p>
            <a:pPr lvl="1">
              <a:buClr>
                <a:srgbClr val="262626"/>
              </a:buClr>
            </a:pPr>
            <a:r>
              <a:rPr lang="en-US" sz="2000"/>
              <a:t>Conducting an experiment would be very difficult as it is not feasible to actively manipulate potential variables in this environment.</a:t>
            </a:r>
          </a:p>
          <a:p>
            <a:pPr lvl="1">
              <a:buClr>
                <a:srgbClr val="262626"/>
              </a:buClr>
            </a:pPr>
            <a:r>
              <a:rPr lang="en-US" sz="2000"/>
              <a:t>For a period of 14 years, 170 Arctic foxes is a relatively small amount to establish a clear pattern.</a:t>
            </a:r>
          </a:p>
          <a:p>
            <a:pPr>
              <a:buClr>
                <a:srgbClr val="262626"/>
              </a:buClr>
            </a:pPr>
            <a:r>
              <a:rPr lang="en-US" sz="2400" b="1"/>
              <a:t>Repeating this same data project with different animal types, such as birds who have a clear migratory cycle, could potentially show us clearer results.</a:t>
            </a:r>
          </a:p>
          <a:p>
            <a:pPr lvl="1">
              <a:buClr>
                <a:srgbClr val="262626"/>
              </a:buClr>
            </a:pPr>
            <a:r>
              <a:rPr lang="en-US" sz="2000"/>
              <a:t>Arctic foxes also relatively short lifespans, and thus an animal with a longer lifespan may have a more obvious migration pattern.</a:t>
            </a:r>
          </a:p>
        </p:txBody>
      </p:sp>
    </p:spTree>
    <p:extLst>
      <p:ext uri="{BB962C8B-B14F-4D97-AF65-F5344CB8AC3E}">
        <p14:creationId xmlns:p14="http://schemas.microsoft.com/office/powerpoint/2010/main" val="195848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89A4D935-05E3-FE66-576E-9FB60138414A}"/>
              </a:ext>
            </a:extLst>
          </p:cNvPr>
          <p:cNvSpPr>
            <a:spLocks noGrp="1"/>
          </p:cNvSpPr>
          <p:nvPr>
            <p:ph type="title"/>
          </p:nvPr>
        </p:nvSpPr>
        <p:spPr>
          <a:xfrm>
            <a:off x="551018" y="233289"/>
            <a:ext cx="9792208" cy="1527078"/>
          </a:xfrm>
        </p:spPr>
        <p:txBody>
          <a:bodyPr>
            <a:normAutofit/>
          </a:bodyPr>
          <a:lstStyle/>
          <a:p>
            <a:r>
              <a:rPr lang="en-US" sz="5400" b="1"/>
              <a:t>References</a:t>
            </a:r>
          </a:p>
        </p:txBody>
      </p:sp>
      <p:sp>
        <p:nvSpPr>
          <p:cNvPr id="3" name="Content Placeholder 2">
            <a:extLst>
              <a:ext uri="{FF2B5EF4-FFF2-40B4-BE49-F238E27FC236}">
                <a16:creationId xmlns:a16="http://schemas.microsoft.com/office/drawing/2014/main" id="{115C5F1E-B1C9-262A-FE83-060DE9E481B6}"/>
              </a:ext>
            </a:extLst>
          </p:cNvPr>
          <p:cNvSpPr>
            <a:spLocks noGrp="1"/>
          </p:cNvSpPr>
          <p:nvPr>
            <p:ph idx="1"/>
          </p:nvPr>
        </p:nvSpPr>
        <p:spPr>
          <a:xfrm>
            <a:off x="595257" y="1517546"/>
            <a:ext cx="11014283" cy="4888334"/>
          </a:xfrm>
        </p:spPr>
        <p:txBody>
          <a:bodyPr vert="horz" lIns="91440" tIns="45720" rIns="91440" bIns="45720" rtlCol="0" anchor="t">
            <a:normAutofit fontScale="85000" lnSpcReduction="20000"/>
          </a:bodyPr>
          <a:lstStyle/>
          <a:p>
            <a:pPr>
              <a:lnSpc>
                <a:spcPct val="220000"/>
              </a:lnSpc>
              <a:buNone/>
            </a:pPr>
            <a:r>
              <a:rPr lang="en-US">
                <a:ea typeface="+mn-lt"/>
                <a:cs typeface="+mn-lt"/>
              </a:rPr>
              <a:t>Bowdoin College. (2021). </a:t>
            </a:r>
            <a:r>
              <a:rPr lang="en-US" i="1">
                <a:ea typeface="+mn-lt"/>
                <a:cs typeface="+mn-lt"/>
              </a:rPr>
              <a:t>Arctic Foxes in a Changing Environment</a:t>
            </a:r>
            <a:r>
              <a:rPr lang="en-US">
                <a:ea typeface="+mn-lt"/>
                <a:cs typeface="+mn-lt"/>
              </a:rPr>
              <a:t>. Managing the Effects of Climate Change. Retrieved November 27, 2022, from https://courses.bowdoin.edu/gov-2577-spring-2021-managing-the-effects-of-climate-change/arctic-issues-and-policy-ideas/kiera-dent/ </a:t>
            </a:r>
            <a:endParaRPr lang="en-US"/>
          </a:p>
          <a:p>
            <a:pPr>
              <a:lnSpc>
                <a:spcPct val="210000"/>
              </a:lnSpc>
              <a:buNone/>
            </a:pPr>
            <a:r>
              <a:rPr lang="en-US">
                <a:ea typeface="+mn-lt"/>
                <a:cs typeface="+mn-lt"/>
              </a:rPr>
              <a:t>Canada. Daily Climate Data. Retrieved November 18, 2022, from https://climate-change.canada.ca/climate-data/#/daily-climate-data </a:t>
            </a:r>
            <a:endParaRPr lang="en-US"/>
          </a:p>
          <a:p>
            <a:pPr>
              <a:lnSpc>
                <a:spcPct val="200000"/>
              </a:lnSpc>
              <a:buNone/>
            </a:pPr>
            <a:r>
              <a:rPr lang="en-US">
                <a:ea typeface="+mn-lt"/>
                <a:cs typeface="+mn-lt"/>
              </a:rPr>
              <a:t>Domine, F., Gauthier, G., Vionnet, V., Fauteux, D., Dumont, M., &amp; Barrere, M. (2018). Snow physical properties may be a significant determinant of lemming population dynamics in the High Arctic. </a:t>
            </a:r>
            <a:r>
              <a:rPr lang="en-US" i="1">
                <a:ea typeface="+mn-lt"/>
                <a:cs typeface="+mn-lt"/>
              </a:rPr>
              <a:t>Arctic Science</a:t>
            </a:r>
            <a:r>
              <a:rPr lang="en-US">
                <a:ea typeface="+mn-lt"/>
                <a:cs typeface="+mn-lt"/>
              </a:rPr>
              <a:t>, </a:t>
            </a:r>
            <a:r>
              <a:rPr lang="en-US" i="1">
                <a:ea typeface="+mn-lt"/>
                <a:cs typeface="+mn-lt"/>
              </a:rPr>
              <a:t>4</a:t>
            </a:r>
            <a:r>
              <a:rPr lang="en-US">
                <a:ea typeface="+mn-lt"/>
                <a:cs typeface="+mn-lt"/>
              </a:rPr>
              <a:t>(4), 813–826. https://doi.org/10.1139/as-2018-0008 </a:t>
            </a:r>
          </a:p>
          <a:p>
            <a:pPr>
              <a:lnSpc>
                <a:spcPct val="220000"/>
              </a:lnSpc>
              <a:buNone/>
            </a:pPr>
            <a:r>
              <a:rPr lang="en-US">
                <a:ea typeface="+mn-lt"/>
                <a:cs typeface="+mn-lt"/>
              </a:rPr>
              <a:t>Fauteux, D. (2015, May 5). </a:t>
            </a:r>
            <a:r>
              <a:rPr lang="en-US" i="1">
                <a:ea typeface="+mn-lt"/>
                <a:cs typeface="+mn-lt"/>
              </a:rPr>
              <a:t>Seasonal demography of a cyclic lemming population in the Canadian Arctic</a:t>
            </a:r>
            <a:r>
              <a:rPr lang="en-US">
                <a:ea typeface="+mn-lt"/>
                <a:cs typeface="+mn-lt"/>
              </a:rPr>
              <a:t>. Retrieved November 26, 2022, from https://besjournals.onlinelibrary.wiley.com/doi/10.1111/1365-2656.12385 </a:t>
            </a:r>
          </a:p>
          <a:p>
            <a:pPr>
              <a:lnSpc>
                <a:spcPct val="200000"/>
              </a:lnSpc>
              <a:buNone/>
            </a:pPr>
            <a:r>
              <a:rPr lang="en-US">
                <a:ea typeface="+mn-lt"/>
                <a:cs typeface="+mn-lt"/>
              </a:rPr>
              <a:t>Horobin, A. (2022, August 24). </a:t>
            </a:r>
            <a:r>
              <a:rPr lang="en-US" i="1">
                <a:ea typeface="+mn-lt"/>
                <a:cs typeface="+mn-lt"/>
              </a:rPr>
              <a:t>Cute But Tough - The Arctic Fox</a:t>
            </a:r>
            <a:r>
              <a:rPr lang="en-US">
                <a:ea typeface="+mn-lt"/>
                <a:cs typeface="+mn-lt"/>
              </a:rPr>
              <a:t>. Yukon Wildlife Preserve. Retrieved November 15, 2022, from https://yukonwildlife.ca/wildlife/arctic-fox/2020-05-cute-but-tough-arctic-fox/  </a:t>
            </a:r>
          </a:p>
          <a:p>
            <a:pPr>
              <a:lnSpc>
                <a:spcPct val="180000"/>
              </a:lnSpc>
              <a:buNone/>
            </a:pPr>
            <a:r>
              <a:rPr lang="en-US">
                <a:ea typeface="+mn-lt"/>
                <a:cs typeface="+mn-lt"/>
              </a:rPr>
              <a:t>Gauthier, G. (n.d.). Lemming monitoring on Bylot Island, Nunavut, Canada. </a:t>
            </a:r>
            <a:r>
              <a:rPr lang="en-US" err="1">
                <a:ea typeface="+mn-lt"/>
                <a:cs typeface="+mn-lt"/>
              </a:rPr>
              <a:t>Nordicana</a:t>
            </a:r>
            <a:r>
              <a:rPr lang="en-US">
                <a:ea typeface="+mn-lt"/>
                <a:cs typeface="+mn-lt"/>
              </a:rPr>
              <a:t> D. Retrieved November 25, 2022, from https://nordicana.cen.ulaval.ca/dpage.aspx?doi=45400AW-9891BD76704C4CE2 </a:t>
            </a:r>
          </a:p>
          <a:p>
            <a:pPr>
              <a:lnSpc>
                <a:spcPct val="180000"/>
              </a:lnSpc>
              <a:buNone/>
            </a:pPr>
            <a:endParaRPr lang="en-US">
              <a:ea typeface="+mn-lt"/>
              <a:cs typeface="+mn-lt"/>
            </a:endParaRPr>
          </a:p>
        </p:txBody>
      </p:sp>
    </p:spTree>
    <p:extLst>
      <p:ext uri="{BB962C8B-B14F-4D97-AF65-F5344CB8AC3E}">
        <p14:creationId xmlns:p14="http://schemas.microsoft.com/office/powerpoint/2010/main" val="253977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89A4D935-05E3-FE66-576E-9FB60138414A}"/>
              </a:ext>
            </a:extLst>
          </p:cNvPr>
          <p:cNvSpPr>
            <a:spLocks noGrp="1"/>
          </p:cNvSpPr>
          <p:nvPr>
            <p:ph type="title"/>
          </p:nvPr>
        </p:nvSpPr>
        <p:spPr>
          <a:xfrm>
            <a:off x="586778" y="285085"/>
            <a:ext cx="9792208" cy="1527078"/>
          </a:xfrm>
        </p:spPr>
        <p:txBody>
          <a:bodyPr>
            <a:normAutofit/>
          </a:bodyPr>
          <a:lstStyle/>
          <a:p>
            <a:r>
              <a:rPr lang="en-US" sz="5400" b="1"/>
              <a:t>References (cont.)</a:t>
            </a:r>
          </a:p>
        </p:txBody>
      </p:sp>
      <p:sp>
        <p:nvSpPr>
          <p:cNvPr id="3" name="Content Placeholder 2">
            <a:extLst>
              <a:ext uri="{FF2B5EF4-FFF2-40B4-BE49-F238E27FC236}">
                <a16:creationId xmlns:a16="http://schemas.microsoft.com/office/drawing/2014/main" id="{115C5F1E-B1C9-262A-FE83-060DE9E481B6}"/>
              </a:ext>
            </a:extLst>
          </p:cNvPr>
          <p:cNvSpPr>
            <a:spLocks noGrp="1"/>
          </p:cNvSpPr>
          <p:nvPr>
            <p:ph idx="1"/>
          </p:nvPr>
        </p:nvSpPr>
        <p:spPr>
          <a:xfrm>
            <a:off x="583276" y="1556622"/>
            <a:ext cx="11136673" cy="4917088"/>
          </a:xfrm>
        </p:spPr>
        <p:txBody>
          <a:bodyPr vert="horz" lIns="91440" tIns="45720" rIns="91440" bIns="45720" rtlCol="0" anchor="t">
            <a:normAutofit fontScale="77500" lnSpcReduction="20000"/>
          </a:bodyPr>
          <a:lstStyle/>
          <a:p>
            <a:pPr>
              <a:lnSpc>
                <a:spcPct val="180000"/>
              </a:lnSpc>
              <a:buNone/>
            </a:pPr>
            <a:r>
              <a:rPr lang="en-US">
                <a:ea typeface="+mn-lt"/>
                <a:cs typeface="+mn-lt"/>
              </a:rPr>
              <a:t>Kramer, S. (2016, March 22). The myth that lemmings commit mass suicide has a disturbing backstory. Retrieved November 25, 2022, from https://www.businessinsider.com/lemmings-dont-commit-suicide-off-cliffs-2016-2 </a:t>
            </a:r>
          </a:p>
          <a:p>
            <a:pPr>
              <a:lnSpc>
                <a:spcPct val="200000"/>
              </a:lnSpc>
              <a:buNone/>
            </a:pPr>
            <a:r>
              <a:rPr lang="en-US">
                <a:ea typeface="+mn-lt"/>
                <a:cs typeface="+mn-lt"/>
              </a:rPr>
              <a:t>Lai, S., </a:t>
            </a:r>
            <a:r>
              <a:rPr lang="en-US" err="1">
                <a:ea typeface="+mn-lt"/>
                <a:cs typeface="+mn-lt"/>
              </a:rPr>
              <a:t>Bêty</a:t>
            </a:r>
            <a:r>
              <a:rPr lang="en-US">
                <a:ea typeface="+mn-lt"/>
                <a:cs typeface="+mn-lt"/>
              </a:rPr>
              <a:t>, J., &amp; Berteaux, D. (2016). Movement tactics of a mobile predator in a meta-ecosystem with fluctuating resources: The arctic fox in the High Arctic. </a:t>
            </a:r>
            <a:r>
              <a:rPr lang="en-US" i="1">
                <a:ea typeface="+mn-lt"/>
                <a:cs typeface="+mn-lt"/>
              </a:rPr>
              <a:t>Oikos</a:t>
            </a:r>
            <a:r>
              <a:rPr lang="en-US">
                <a:ea typeface="+mn-lt"/>
                <a:cs typeface="+mn-lt"/>
              </a:rPr>
              <a:t>, </a:t>
            </a:r>
            <a:r>
              <a:rPr lang="en-US" i="1">
                <a:ea typeface="+mn-lt"/>
                <a:cs typeface="+mn-lt"/>
              </a:rPr>
              <a:t>126</a:t>
            </a:r>
            <a:r>
              <a:rPr lang="en-US">
                <a:ea typeface="+mn-lt"/>
                <a:cs typeface="+mn-lt"/>
              </a:rPr>
              <a:t>(7), 937–947. https://doi.org/10.1111/oik.03948 </a:t>
            </a:r>
            <a:endParaRPr lang="en-US"/>
          </a:p>
          <a:p>
            <a:pPr>
              <a:lnSpc>
                <a:spcPct val="200000"/>
              </a:lnSpc>
              <a:buNone/>
            </a:pPr>
            <a:r>
              <a:rPr lang="en-US" i="1">
                <a:ea typeface="+mn-lt"/>
                <a:cs typeface="+mn-lt"/>
              </a:rPr>
              <a:t>Top 10 Facts About Arctic Foxes</a:t>
            </a:r>
            <a:r>
              <a:rPr lang="en-US">
                <a:ea typeface="+mn-lt"/>
                <a:cs typeface="+mn-lt"/>
              </a:rPr>
              <a:t>. WWF. Retrieved November 17, 2022, from https://www.wwf.org.uk/learn/fascinating-facts/arctic-fox</a:t>
            </a:r>
          </a:p>
          <a:p>
            <a:pPr>
              <a:lnSpc>
                <a:spcPct val="220000"/>
              </a:lnSpc>
              <a:buNone/>
            </a:pPr>
            <a:r>
              <a:rPr lang="en-US">
                <a:ea typeface="+mn-lt"/>
                <a:cs typeface="+mn-lt"/>
              </a:rPr>
              <a:t>Turner, A. (2020, January 27). </a:t>
            </a:r>
            <a:r>
              <a:rPr lang="en-US" i="1">
                <a:ea typeface="+mn-lt"/>
                <a:cs typeface="+mn-lt"/>
              </a:rPr>
              <a:t>Eighty Years of Canadian Climate Data</a:t>
            </a:r>
            <a:r>
              <a:rPr lang="en-US">
                <a:ea typeface="+mn-lt"/>
                <a:cs typeface="+mn-lt"/>
              </a:rPr>
              <a:t>. Kaggle. Retrieved November 18, 2022, from https://www.kaggle.com/datasets/aturner374/eighty-years-of-canadian-climate-data </a:t>
            </a:r>
          </a:p>
          <a:p>
            <a:pPr>
              <a:lnSpc>
                <a:spcPct val="200000"/>
              </a:lnSpc>
              <a:buNone/>
            </a:pPr>
            <a:r>
              <a:rPr lang="en-US" err="1">
                <a:ea typeface="+mn-lt"/>
                <a:cs typeface="+mn-lt"/>
              </a:rPr>
              <a:t>Voosen</a:t>
            </a:r>
            <a:r>
              <a:rPr lang="en-US">
                <a:ea typeface="+mn-lt"/>
                <a:cs typeface="+mn-lt"/>
              </a:rPr>
              <a:t>, P. (2021, December 14). </a:t>
            </a:r>
            <a:r>
              <a:rPr lang="en-US" i="1">
                <a:ea typeface="+mn-lt"/>
                <a:cs typeface="+mn-lt"/>
              </a:rPr>
              <a:t>The Arctic is warming four times faster than the rest of the world</a:t>
            </a:r>
            <a:r>
              <a:rPr lang="en-US">
                <a:ea typeface="+mn-lt"/>
                <a:cs typeface="+mn-lt"/>
              </a:rPr>
              <a:t>. Science. Retrieved November 16, 2022, from https://www.science.org/content/article/arctic-warming-four-times-faster-rest-world </a:t>
            </a:r>
          </a:p>
          <a:p>
            <a:pPr>
              <a:lnSpc>
                <a:spcPct val="220000"/>
              </a:lnSpc>
              <a:buNone/>
            </a:pPr>
            <a:r>
              <a:rPr lang="en-US">
                <a:ea typeface="+mn-lt"/>
                <a:cs typeface="+mn-lt"/>
              </a:rPr>
              <a:t>Washington State Governor's Salmon Recovery Office. </a:t>
            </a:r>
            <a:r>
              <a:rPr lang="en-US" i="1">
                <a:ea typeface="+mn-lt"/>
                <a:cs typeface="+mn-lt"/>
              </a:rPr>
              <a:t>Warming Temperatures Are Impacting Salmon Streams</a:t>
            </a:r>
            <a:r>
              <a:rPr lang="en-US">
                <a:ea typeface="+mn-lt"/>
                <a:cs typeface="+mn-lt"/>
              </a:rPr>
              <a:t>. Retrieved November 27, 2022, from https://stateofsalmon.wa.gov/executive-summary/challenges/climate/ </a:t>
            </a:r>
            <a:endParaRPr lang="en-US"/>
          </a:p>
          <a:p>
            <a:pPr>
              <a:lnSpc>
                <a:spcPct val="200000"/>
              </a:lnSpc>
              <a:buNone/>
            </a:pPr>
            <a:r>
              <a:rPr lang="en-US">
                <a:ea typeface="+mn-lt"/>
                <a:cs typeface="+mn-lt"/>
              </a:rPr>
              <a:t>Zufelt, K. (1970, January 1). </a:t>
            </a:r>
            <a:r>
              <a:rPr lang="en-US" i="1" err="1">
                <a:ea typeface="+mn-lt"/>
                <a:cs typeface="+mn-lt"/>
              </a:rPr>
              <a:t>Larusology</a:t>
            </a:r>
            <a:r>
              <a:rPr lang="en-US">
                <a:ea typeface="+mn-lt"/>
                <a:cs typeface="+mn-lt"/>
              </a:rPr>
              <a:t>. November 2010. Retrieved November 15, 2022, from http://larusology.blogspot.com/2010_11_01_archive.html </a:t>
            </a:r>
            <a:endParaRPr lang="en-US"/>
          </a:p>
        </p:txBody>
      </p:sp>
    </p:spTree>
    <p:extLst>
      <p:ext uri="{BB962C8B-B14F-4D97-AF65-F5344CB8AC3E}">
        <p14:creationId xmlns:p14="http://schemas.microsoft.com/office/powerpoint/2010/main" val="115371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0DB7F6EA-146C-7CDE-5E19-69FA7B10201A}"/>
              </a:ext>
            </a:extLst>
          </p:cNvPr>
          <p:cNvSpPr>
            <a:spLocks noGrp="1"/>
          </p:cNvSpPr>
          <p:nvPr>
            <p:ph type="title"/>
          </p:nvPr>
        </p:nvSpPr>
        <p:spPr>
          <a:xfrm>
            <a:off x="579164" y="185435"/>
            <a:ext cx="10278121" cy="1527078"/>
          </a:xfrm>
        </p:spPr>
        <p:txBody>
          <a:bodyPr>
            <a:noAutofit/>
          </a:bodyPr>
          <a:lstStyle/>
          <a:p>
            <a:r>
              <a:rPr lang="en-US" sz="5400" b="1">
                <a:ea typeface="+mj-lt"/>
                <a:cs typeface="+mj-lt"/>
              </a:rPr>
              <a:t>Background Information (cont.)</a:t>
            </a:r>
            <a:endParaRPr lang="en-US" sz="5400"/>
          </a:p>
        </p:txBody>
      </p:sp>
      <p:sp>
        <p:nvSpPr>
          <p:cNvPr id="3" name="Content Placeholder 2">
            <a:extLst>
              <a:ext uri="{FF2B5EF4-FFF2-40B4-BE49-F238E27FC236}">
                <a16:creationId xmlns:a16="http://schemas.microsoft.com/office/drawing/2014/main" id="{C13D68E5-C6DD-1D66-7D83-5658BCA88517}"/>
              </a:ext>
            </a:extLst>
          </p:cNvPr>
          <p:cNvSpPr>
            <a:spLocks noGrp="1"/>
          </p:cNvSpPr>
          <p:nvPr>
            <p:ph idx="1"/>
          </p:nvPr>
        </p:nvSpPr>
        <p:spPr>
          <a:xfrm>
            <a:off x="788991" y="1315147"/>
            <a:ext cx="10178729" cy="4731202"/>
          </a:xfrm>
        </p:spPr>
        <p:txBody>
          <a:bodyPr vert="horz" lIns="91440" tIns="45720" rIns="91440" bIns="45720" rtlCol="0" anchor="t">
            <a:normAutofit/>
          </a:bodyPr>
          <a:lstStyle/>
          <a:p>
            <a:pPr marL="0" indent="0">
              <a:buNone/>
            </a:pPr>
            <a:r>
              <a:rPr lang="en-US" sz="2800" b="1"/>
              <a:t>Animal Proxy:</a:t>
            </a:r>
          </a:p>
          <a:p>
            <a:pPr marL="0" indent="0">
              <a:buNone/>
            </a:pPr>
            <a:r>
              <a:rPr lang="en-US" sz="2800" b="1"/>
              <a:t>               Arctic Fox</a:t>
            </a:r>
          </a:p>
        </p:txBody>
      </p:sp>
      <p:pic>
        <p:nvPicPr>
          <p:cNvPr id="4" name="Picture 4">
            <a:extLst>
              <a:ext uri="{FF2B5EF4-FFF2-40B4-BE49-F238E27FC236}">
                <a16:creationId xmlns:a16="http://schemas.microsoft.com/office/drawing/2014/main" id="{BE7085ED-E862-2AE3-ADF1-23B7138DC889}"/>
              </a:ext>
            </a:extLst>
          </p:cNvPr>
          <p:cNvPicPr>
            <a:picLocks noChangeAspect="1"/>
          </p:cNvPicPr>
          <p:nvPr/>
        </p:nvPicPr>
        <p:blipFill>
          <a:blip r:embed="rId2"/>
          <a:stretch>
            <a:fillRect/>
          </a:stretch>
        </p:blipFill>
        <p:spPr>
          <a:xfrm>
            <a:off x="892313" y="2576642"/>
            <a:ext cx="4702478" cy="3369378"/>
          </a:xfrm>
          <a:prstGeom prst="rect">
            <a:avLst/>
          </a:prstGeom>
        </p:spPr>
      </p:pic>
      <p:sp>
        <p:nvSpPr>
          <p:cNvPr id="5" name="TextBox 4">
            <a:extLst>
              <a:ext uri="{FF2B5EF4-FFF2-40B4-BE49-F238E27FC236}">
                <a16:creationId xmlns:a16="http://schemas.microsoft.com/office/drawing/2014/main" id="{C6D9C4B0-695B-A4E3-59C6-FE990896065D}"/>
              </a:ext>
            </a:extLst>
          </p:cNvPr>
          <p:cNvSpPr txBox="1"/>
          <p:nvPr/>
        </p:nvSpPr>
        <p:spPr>
          <a:xfrm>
            <a:off x="167986" y="6319866"/>
            <a:ext cx="113548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ea typeface="+mn-lt"/>
                <a:cs typeface="+mn-lt"/>
              </a:rPr>
              <a:t>Article: </a:t>
            </a:r>
            <a:r>
              <a:rPr lang="en-US" sz="800">
                <a:ea typeface="+mn-lt"/>
                <a:cs typeface="+mn-lt"/>
              </a:rPr>
              <a:t>Lai, S., </a:t>
            </a:r>
            <a:r>
              <a:rPr lang="en-US" sz="800" err="1">
                <a:ea typeface="+mn-lt"/>
                <a:cs typeface="+mn-lt"/>
              </a:rPr>
              <a:t>Bêty</a:t>
            </a:r>
            <a:r>
              <a:rPr lang="en-US" sz="800">
                <a:ea typeface="+mn-lt"/>
                <a:cs typeface="+mn-lt"/>
              </a:rPr>
              <a:t>, J., &amp; Berteaux, D. (2016). Movement tactics of a mobile predator in a meta-ecosystem with fluctuating resources: The arctic fox in the High Arctic. </a:t>
            </a:r>
            <a:r>
              <a:rPr lang="en-US" sz="800" i="1">
                <a:ea typeface="+mn-lt"/>
                <a:cs typeface="+mn-lt"/>
              </a:rPr>
              <a:t>Oikos</a:t>
            </a:r>
            <a:r>
              <a:rPr lang="en-US" sz="800">
                <a:ea typeface="+mn-lt"/>
                <a:cs typeface="+mn-lt"/>
              </a:rPr>
              <a:t>, </a:t>
            </a:r>
            <a:r>
              <a:rPr lang="en-US" sz="800" i="1">
                <a:ea typeface="+mn-lt"/>
                <a:cs typeface="+mn-lt"/>
              </a:rPr>
              <a:t>126</a:t>
            </a:r>
            <a:r>
              <a:rPr lang="en-US" sz="800">
                <a:ea typeface="+mn-lt"/>
                <a:cs typeface="+mn-lt"/>
              </a:rPr>
              <a:t>(7), 937–947. https://doi.org/10.1111/oik.03948 </a:t>
            </a:r>
            <a:r>
              <a:rPr lang="en-US" sz="800" b="1">
                <a:ea typeface="+mn-lt"/>
                <a:cs typeface="+mn-lt"/>
              </a:rPr>
              <a:t>*</a:t>
            </a:r>
            <a:endParaRPr lang="en-US" sz="800" b="1"/>
          </a:p>
          <a:p>
            <a:r>
              <a:rPr lang="en-US" sz="800" b="1">
                <a:ea typeface="+mn-lt"/>
                <a:cs typeface="+mn-lt"/>
              </a:rPr>
              <a:t>Source:</a:t>
            </a:r>
            <a:r>
              <a:rPr lang="en-US" sz="800">
                <a:ea typeface="+mn-lt"/>
                <a:cs typeface="+mn-lt"/>
              </a:rPr>
              <a:t> https://yukonwildlife.ca/wildlife/arctic-fox/2020-05-cute-but-tough-arctic-fox/</a:t>
            </a:r>
            <a:endParaRPr lang="en-US" sz="800"/>
          </a:p>
        </p:txBody>
      </p:sp>
      <p:sp>
        <p:nvSpPr>
          <p:cNvPr id="6" name="TextBox 5">
            <a:extLst>
              <a:ext uri="{FF2B5EF4-FFF2-40B4-BE49-F238E27FC236}">
                <a16:creationId xmlns:a16="http://schemas.microsoft.com/office/drawing/2014/main" id="{72E2496E-E953-2170-AAFF-5954C25F1A87}"/>
              </a:ext>
            </a:extLst>
          </p:cNvPr>
          <p:cNvSpPr txBox="1"/>
          <p:nvPr/>
        </p:nvSpPr>
        <p:spPr>
          <a:xfrm>
            <a:off x="786847" y="5955196"/>
            <a:ext cx="51490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Stationary (Confined to Surrounding Area)</a:t>
            </a:r>
          </a:p>
        </p:txBody>
      </p:sp>
      <p:sp>
        <p:nvSpPr>
          <p:cNvPr id="7" name="TextBox 6">
            <a:extLst>
              <a:ext uri="{FF2B5EF4-FFF2-40B4-BE49-F238E27FC236}">
                <a16:creationId xmlns:a16="http://schemas.microsoft.com/office/drawing/2014/main" id="{877BBBA1-AE46-7A34-6C32-1EA379034688}"/>
              </a:ext>
            </a:extLst>
          </p:cNvPr>
          <p:cNvSpPr txBox="1"/>
          <p:nvPr/>
        </p:nvSpPr>
        <p:spPr>
          <a:xfrm>
            <a:off x="5715406" y="2422768"/>
            <a:ext cx="596370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a:t>Predator of the Arctic Tundra</a:t>
            </a:r>
          </a:p>
          <a:p>
            <a:pPr marL="742950" lvl="1" indent="-285750">
              <a:buFont typeface="Arial"/>
              <a:buChar char="•"/>
            </a:pPr>
            <a:r>
              <a:rPr lang="en-US" sz="2800"/>
              <a:t>Food sources: lemmings, hares, birds, fish, etc.</a:t>
            </a:r>
          </a:p>
          <a:p>
            <a:pPr marL="285750" indent="-285750">
              <a:buFont typeface="Arial"/>
              <a:buChar char="•"/>
            </a:pPr>
            <a:r>
              <a:rPr lang="en-US" sz="2800" b="1"/>
              <a:t>Described as a "</a:t>
            </a:r>
            <a:r>
              <a:rPr lang="en-US" sz="2800" b="1" u="sng"/>
              <a:t>seasonal migrant</a:t>
            </a:r>
            <a:r>
              <a:rPr lang="en-US" sz="2800" b="1"/>
              <a:t>"*</a:t>
            </a:r>
          </a:p>
          <a:p>
            <a:pPr marL="742950" lvl="1" indent="-285750">
              <a:buFont typeface="Arial"/>
              <a:buChar char="•"/>
            </a:pPr>
            <a:r>
              <a:rPr lang="en-US" sz="2800"/>
              <a:t>May travel during the winter, but also tend to stay local around the area of Bylot Island</a:t>
            </a:r>
          </a:p>
        </p:txBody>
      </p:sp>
    </p:spTree>
    <p:extLst>
      <p:ext uri="{BB962C8B-B14F-4D97-AF65-F5344CB8AC3E}">
        <p14:creationId xmlns:p14="http://schemas.microsoft.com/office/powerpoint/2010/main" val="127232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8"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42" name="Rectangle 23">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F959725-47CA-9D1A-5514-0575B3E2695F}"/>
              </a:ext>
            </a:extLst>
          </p:cNvPr>
          <p:cNvSpPr>
            <a:spLocks noGrp="1"/>
          </p:cNvSpPr>
          <p:nvPr>
            <p:ph type="title"/>
          </p:nvPr>
        </p:nvSpPr>
        <p:spPr>
          <a:xfrm>
            <a:off x="1306286" y="1446715"/>
            <a:ext cx="9637485" cy="3299335"/>
          </a:xfrm>
        </p:spPr>
        <p:txBody>
          <a:bodyPr vert="horz" lIns="91440" tIns="45720" rIns="91440" bIns="45720" rtlCol="0" anchor="ctr">
            <a:normAutofit/>
          </a:bodyPr>
          <a:lstStyle/>
          <a:p>
            <a:r>
              <a:rPr lang="en-US" b="1"/>
              <a:t>Climate Data</a:t>
            </a:r>
          </a:p>
        </p:txBody>
      </p:sp>
      <p:sp>
        <p:nvSpPr>
          <p:cNvPr id="43" name="Rectangle 25">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27">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29">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31">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94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AEE537B6-098D-494F-9A54-F22CD0977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328FD4-8F4F-45D0-B179-C09F34FF8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82" y="407588"/>
            <a:ext cx="5532146" cy="6066184"/>
          </a:xfrm>
          <a:prstGeom prst="rect">
            <a:avLst/>
          </a:prstGeom>
          <a:noFill/>
          <a:ln w="6350" cap="sq" cmpd="sng" algn="ctr">
            <a:solidFill>
              <a:srgbClr val="404040"/>
            </a:solidFill>
            <a:prstDash val="solid"/>
            <a:miter lim="800000"/>
          </a:ln>
          <a:effectLst/>
        </p:spPr>
      </p:sp>
      <p:pic>
        <p:nvPicPr>
          <p:cNvPr id="11" name="Content Placeholder 10">
            <a:extLst>
              <a:ext uri="{FF2B5EF4-FFF2-40B4-BE49-F238E27FC236}">
                <a16:creationId xmlns:a16="http://schemas.microsoft.com/office/drawing/2014/main" id="{EA7651CA-61D5-8B15-A82B-B016385A0817}"/>
              </a:ext>
            </a:extLst>
          </p:cNvPr>
          <p:cNvPicPr>
            <a:picLocks noGrp="1" noChangeAspect="1"/>
          </p:cNvPicPr>
          <p:nvPr>
            <p:ph idx="1"/>
          </p:nvPr>
        </p:nvPicPr>
        <p:blipFill>
          <a:blip r:embed="rId2"/>
          <a:stretch>
            <a:fillRect/>
          </a:stretch>
        </p:blipFill>
        <p:spPr>
          <a:xfrm>
            <a:off x="580366" y="462564"/>
            <a:ext cx="5241506" cy="6009533"/>
          </a:xfrm>
          <a:prstGeom prst="rect">
            <a:avLst/>
          </a:prstGeom>
        </p:spPr>
      </p:pic>
      <p:sp>
        <p:nvSpPr>
          <p:cNvPr id="26" name="Rectangle 25">
            <a:extLst>
              <a:ext uri="{FF2B5EF4-FFF2-40B4-BE49-F238E27FC236}">
                <a16:creationId xmlns:a16="http://schemas.microsoft.com/office/drawing/2014/main" id="{4D22A8B8-E29F-4EB2-95D4-3C24EF234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1EF9F5-BAA7-45A5-BD84-F3184FCED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F4889-CC8C-7A86-6DFE-A6D9CB9375D1}"/>
              </a:ext>
            </a:extLst>
          </p:cNvPr>
          <p:cNvSpPr>
            <a:spLocks noGrp="1"/>
          </p:cNvSpPr>
          <p:nvPr>
            <p:ph type="title"/>
          </p:nvPr>
        </p:nvSpPr>
        <p:spPr>
          <a:xfrm>
            <a:off x="6567095" y="502246"/>
            <a:ext cx="5439278" cy="1718225"/>
          </a:xfrm>
        </p:spPr>
        <p:txBody>
          <a:bodyPr vert="horz" lIns="91440" tIns="45720" rIns="91440" bIns="45720" rtlCol="0" anchor="ctr">
            <a:normAutofit/>
          </a:bodyPr>
          <a:lstStyle/>
          <a:p>
            <a:pPr>
              <a:lnSpc>
                <a:spcPct val="90000"/>
              </a:lnSpc>
            </a:pPr>
            <a:r>
              <a:rPr lang="en-US" sz="6000" b="1">
                <a:solidFill>
                  <a:schemeClr val="tx1">
                    <a:lumMod val="85000"/>
                    <a:lumOff val="15000"/>
                  </a:schemeClr>
                </a:solidFill>
              </a:rPr>
              <a:t>Factor 1: Co</a:t>
            </a:r>
            <a:r>
              <a:rPr lang="en-US" sz="6000" b="1" baseline="-25000">
                <a:solidFill>
                  <a:schemeClr val="tx1">
                    <a:lumMod val="85000"/>
                    <a:lumOff val="15000"/>
                  </a:schemeClr>
                </a:solidFill>
              </a:rPr>
              <a:t>2</a:t>
            </a:r>
            <a:r>
              <a:rPr lang="en-US" sz="4800" b="1">
                <a:solidFill>
                  <a:schemeClr val="tx1">
                    <a:lumMod val="85000"/>
                    <a:lumOff val="15000"/>
                  </a:schemeClr>
                </a:solidFill>
              </a:rPr>
              <a:t> </a:t>
            </a:r>
          </a:p>
        </p:txBody>
      </p:sp>
      <p:sp>
        <p:nvSpPr>
          <p:cNvPr id="4" name="Text Placeholder 3">
            <a:extLst>
              <a:ext uri="{FF2B5EF4-FFF2-40B4-BE49-F238E27FC236}">
                <a16:creationId xmlns:a16="http://schemas.microsoft.com/office/drawing/2014/main" id="{F9C10039-2F31-89B0-30FA-F1B485397175}"/>
              </a:ext>
            </a:extLst>
          </p:cNvPr>
          <p:cNvSpPr>
            <a:spLocks noGrp="1"/>
          </p:cNvSpPr>
          <p:nvPr>
            <p:ph type="body" sz="half" idx="2"/>
          </p:nvPr>
        </p:nvSpPr>
        <p:spPr>
          <a:xfrm>
            <a:off x="6631489" y="1819849"/>
            <a:ext cx="4621690" cy="4608138"/>
          </a:xfrm>
        </p:spPr>
        <p:txBody>
          <a:bodyPr vert="horz" lIns="91440" tIns="45720" rIns="91440" bIns="45720" rtlCol="0" anchor="t">
            <a:noAutofit/>
          </a:bodyPr>
          <a:lstStyle/>
          <a:p>
            <a:pPr marL="285750" indent="-182880">
              <a:lnSpc>
                <a:spcPct val="100000"/>
              </a:lnSpc>
              <a:buFont typeface="Garamond" pitchFamily="18" charset="0"/>
              <a:buChar char="◦"/>
            </a:pPr>
            <a:r>
              <a:rPr lang="en-US" sz="3000"/>
              <a:t>The first factor we considered was Co</a:t>
            </a:r>
            <a:r>
              <a:rPr lang="en-US" sz="3000" baseline="-25000"/>
              <a:t>2</a:t>
            </a:r>
            <a:r>
              <a:rPr lang="en-US" sz="3000"/>
              <a:t> and greenhouse gases. </a:t>
            </a:r>
          </a:p>
          <a:p>
            <a:pPr marL="285750" indent="-182880">
              <a:lnSpc>
                <a:spcPct val="100000"/>
              </a:lnSpc>
              <a:buFont typeface="Garamond" pitchFamily="18" charset="0"/>
              <a:buChar char="◦"/>
            </a:pPr>
            <a:r>
              <a:rPr lang="en-US" sz="3000"/>
              <a:t>Using data and a pivot table, we were able to extract a set of values from the data set that allowed us to draw conclusions.</a:t>
            </a:r>
          </a:p>
        </p:txBody>
      </p:sp>
      <p:sp>
        <p:nvSpPr>
          <p:cNvPr id="7" name="TextBox 6">
            <a:extLst>
              <a:ext uri="{FF2B5EF4-FFF2-40B4-BE49-F238E27FC236}">
                <a16:creationId xmlns:a16="http://schemas.microsoft.com/office/drawing/2014/main" id="{50BEA00A-B945-8E40-73EA-706D5B0AFEEC}"/>
              </a:ext>
            </a:extLst>
          </p:cNvPr>
          <p:cNvSpPr txBox="1"/>
          <p:nvPr/>
        </p:nvSpPr>
        <p:spPr>
          <a:xfrm>
            <a:off x="49661" y="6626408"/>
            <a:ext cx="2792302" cy="218920"/>
          </a:xfrm>
          <a:prstGeom prst="rect">
            <a:avLst/>
          </a:prstGeom>
          <a:solidFill>
            <a:srgbClr val="000000">
              <a:alpha val="50000"/>
            </a:srgbClr>
          </a:solidFill>
          <a:ln>
            <a:noFill/>
          </a:ln>
        </p:spPr>
        <p:txBody>
          <a:bodyPr wrap="square" lIns="91440" tIns="45720" rIns="91440" bIns="45720" rtlCol="0" anchor="t">
            <a:noAutofit/>
          </a:bodyPr>
          <a:lstStyle/>
          <a:p>
            <a:pPr>
              <a:spcAft>
                <a:spcPts val="600"/>
              </a:spcAft>
            </a:pPr>
            <a:r>
              <a:rPr lang="en-US" sz="1050" b="1">
                <a:solidFill>
                  <a:srgbClr val="FFFFFF"/>
                </a:solidFill>
              </a:rPr>
              <a:t>Source:</a:t>
            </a:r>
            <a:r>
              <a:rPr lang="en-US" sz="1050">
                <a:solidFill>
                  <a:srgbClr val="FFFFFF"/>
                </a:solidFill>
              </a:rPr>
              <a:t> https://github.com/owid/co2-data</a:t>
            </a:r>
            <a:endParaRPr lang="en-US" sz="1050"/>
          </a:p>
        </p:txBody>
      </p:sp>
    </p:spTree>
    <p:extLst>
      <p:ext uri="{BB962C8B-B14F-4D97-AF65-F5344CB8AC3E}">
        <p14:creationId xmlns:p14="http://schemas.microsoft.com/office/powerpoint/2010/main" val="7183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04557-52E9-89ED-EB7D-4ABAC1964D41}"/>
              </a:ext>
            </a:extLst>
          </p:cNvPr>
          <p:cNvSpPr>
            <a:spLocks noGrp="1"/>
          </p:cNvSpPr>
          <p:nvPr>
            <p:ph type="title"/>
          </p:nvPr>
        </p:nvSpPr>
        <p:spPr>
          <a:xfrm>
            <a:off x="6521963" y="327445"/>
            <a:ext cx="5385616" cy="1345449"/>
          </a:xfrm>
        </p:spPr>
        <p:txBody>
          <a:bodyPr vert="horz" lIns="91440" tIns="45720" rIns="91440" bIns="45720" rtlCol="0" anchor="ctr">
            <a:normAutofit/>
          </a:bodyPr>
          <a:lstStyle/>
          <a:p>
            <a:r>
              <a:rPr lang="en-US" sz="4800" b="1"/>
              <a:t>Factor 1: Co</a:t>
            </a:r>
            <a:r>
              <a:rPr lang="en-US" sz="4800" b="1" baseline="-25000"/>
              <a:t>2</a:t>
            </a:r>
            <a:r>
              <a:rPr lang="en-US" sz="4800" b="1"/>
              <a:t> </a:t>
            </a:r>
            <a:r>
              <a:rPr lang="en-US" sz="4800"/>
              <a:t>	</a:t>
            </a:r>
          </a:p>
        </p:txBody>
      </p:sp>
      <p:pic>
        <p:nvPicPr>
          <p:cNvPr id="7" name="Picture 6">
            <a:extLst>
              <a:ext uri="{FF2B5EF4-FFF2-40B4-BE49-F238E27FC236}">
                <a16:creationId xmlns:a16="http://schemas.microsoft.com/office/drawing/2014/main" id="{5BD5E1B2-127D-C530-B271-442D4C122B23}"/>
              </a:ext>
            </a:extLst>
          </p:cNvPr>
          <p:cNvPicPr>
            <a:picLocks noChangeAspect="1"/>
          </p:cNvPicPr>
          <p:nvPr/>
        </p:nvPicPr>
        <p:blipFill>
          <a:blip r:embed="rId2"/>
          <a:stretch>
            <a:fillRect/>
          </a:stretch>
        </p:blipFill>
        <p:spPr>
          <a:xfrm>
            <a:off x="488063" y="253467"/>
            <a:ext cx="5608326" cy="3095100"/>
          </a:xfrm>
          <a:prstGeom prst="rect">
            <a:avLst/>
          </a:prstGeom>
        </p:spPr>
      </p:pic>
      <p:pic>
        <p:nvPicPr>
          <p:cNvPr id="5" name="Content Placeholder 4">
            <a:extLst>
              <a:ext uri="{FF2B5EF4-FFF2-40B4-BE49-F238E27FC236}">
                <a16:creationId xmlns:a16="http://schemas.microsoft.com/office/drawing/2014/main" id="{3CE8CA42-6B83-6D16-E80D-D09475D59772}"/>
              </a:ext>
            </a:extLst>
          </p:cNvPr>
          <p:cNvPicPr>
            <a:picLocks noGrp="1" noChangeAspect="1"/>
          </p:cNvPicPr>
          <p:nvPr>
            <p:ph idx="1"/>
          </p:nvPr>
        </p:nvPicPr>
        <p:blipFill>
          <a:blip r:embed="rId3"/>
          <a:stretch>
            <a:fillRect/>
          </a:stretch>
        </p:blipFill>
        <p:spPr>
          <a:xfrm>
            <a:off x="485232" y="3509433"/>
            <a:ext cx="5571059" cy="3104499"/>
          </a:xfrm>
          <a:prstGeom prst="rect">
            <a:avLst/>
          </a:prstGeom>
        </p:spPr>
      </p:pic>
      <p:sp>
        <p:nvSpPr>
          <p:cNvPr id="8" name="TextBox 7">
            <a:extLst>
              <a:ext uri="{FF2B5EF4-FFF2-40B4-BE49-F238E27FC236}">
                <a16:creationId xmlns:a16="http://schemas.microsoft.com/office/drawing/2014/main" id="{93A886E2-DEFA-412C-96BC-296868FA5AA3}"/>
              </a:ext>
            </a:extLst>
          </p:cNvPr>
          <p:cNvSpPr txBox="1"/>
          <p:nvPr/>
        </p:nvSpPr>
        <p:spPr>
          <a:xfrm>
            <a:off x="6846137" y="1385118"/>
            <a:ext cx="4602152" cy="4862138"/>
          </a:xfrm>
          <a:prstGeom prst="rect">
            <a:avLst/>
          </a:prstGeom>
        </p:spPr>
        <p:txBody>
          <a:bodyPr vert="horz" lIns="91440" tIns="45720" rIns="91440" bIns="45720" rtlCol="0" anchor="t">
            <a:noAutofit/>
          </a:bodyPr>
          <a:lstStyle/>
          <a:p>
            <a:pPr marL="285750" indent="-182880">
              <a:lnSpc>
                <a:spcPct val="90000"/>
              </a:lnSpc>
              <a:spcAft>
                <a:spcPts val="600"/>
              </a:spcAft>
              <a:buClr>
                <a:schemeClr val="tx1">
                  <a:lumMod val="85000"/>
                  <a:lumOff val="15000"/>
                </a:schemeClr>
              </a:buClr>
              <a:buFont typeface="Garamond" pitchFamily="18" charset="0"/>
              <a:buChar char="◦"/>
            </a:pPr>
            <a:r>
              <a:rPr lang="en-US" sz="2100"/>
              <a:t>Here is a graphical representation of the pivot table of the two countries surrounding the area of focus for our animal migration projects.</a:t>
            </a:r>
          </a:p>
          <a:p>
            <a:pPr marL="285750" indent="-182880">
              <a:lnSpc>
                <a:spcPct val="90000"/>
              </a:lnSpc>
              <a:spcAft>
                <a:spcPts val="600"/>
              </a:spcAft>
              <a:buClr>
                <a:schemeClr val="tx1">
                  <a:lumMod val="85000"/>
                  <a:lumOff val="15000"/>
                </a:schemeClr>
              </a:buClr>
              <a:buFont typeface="Garamond" pitchFamily="18" charset="0"/>
              <a:buChar char="◦"/>
            </a:pPr>
            <a:r>
              <a:rPr lang="en-US" sz="2100"/>
              <a:t>We see that Greenland and Canada both had a decrease in Co</a:t>
            </a:r>
            <a:r>
              <a:rPr lang="en-US" sz="2100" baseline="-25000"/>
              <a:t>2</a:t>
            </a:r>
            <a:r>
              <a:rPr lang="en-US" sz="2100"/>
              <a:t> levels </a:t>
            </a:r>
            <a:r>
              <a:rPr lang="en-US" sz="2100" i="1"/>
              <a:t>(pay attention to the axes)</a:t>
            </a:r>
          </a:p>
          <a:p>
            <a:pPr marL="285750" indent="-182880">
              <a:lnSpc>
                <a:spcPct val="90000"/>
              </a:lnSpc>
              <a:spcAft>
                <a:spcPts val="600"/>
              </a:spcAft>
              <a:buClr>
                <a:schemeClr val="tx1">
                  <a:lumMod val="85000"/>
                  <a:lumOff val="15000"/>
                </a:schemeClr>
              </a:buClr>
              <a:buFont typeface="Garamond" pitchFamily="18" charset="0"/>
              <a:buChar char="◦"/>
            </a:pPr>
            <a:r>
              <a:rPr lang="en-US" sz="2100"/>
              <a:t>Because of this decrease for both countries, we believe this could have been a factor in the directions the animals were migrating. </a:t>
            </a:r>
          </a:p>
          <a:p>
            <a:pPr marL="285750" indent="-182880">
              <a:lnSpc>
                <a:spcPct val="90000"/>
              </a:lnSpc>
              <a:spcAft>
                <a:spcPts val="600"/>
              </a:spcAft>
              <a:buClr>
                <a:schemeClr val="tx1">
                  <a:lumMod val="85000"/>
                  <a:lumOff val="15000"/>
                </a:schemeClr>
              </a:buClr>
              <a:buFont typeface="Garamond" pitchFamily="18" charset="0"/>
              <a:buChar char="◦"/>
            </a:pPr>
            <a:r>
              <a:rPr lang="en-US" sz="2100"/>
              <a:t>More testing would need to be done but it is a good start.</a:t>
            </a:r>
          </a:p>
        </p:txBody>
      </p:sp>
    </p:spTree>
    <p:extLst>
      <p:ext uri="{BB962C8B-B14F-4D97-AF65-F5344CB8AC3E}">
        <p14:creationId xmlns:p14="http://schemas.microsoft.com/office/powerpoint/2010/main" val="53785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FE0B37D7-95E5-4B31-93BE-48B2E03D26B2}"/>
              </a:ext>
            </a:extLst>
          </p:cNvPr>
          <p:cNvSpPr>
            <a:spLocks noGrp="1"/>
          </p:cNvSpPr>
          <p:nvPr>
            <p:ph type="title"/>
          </p:nvPr>
        </p:nvSpPr>
        <p:spPr>
          <a:xfrm>
            <a:off x="560051" y="393861"/>
            <a:ext cx="9792208" cy="903625"/>
          </a:xfrm>
        </p:spPr>
        <p:txBody>
          <a:bodyPr>
            <a:normAutofit/>
          </a:bodyPr>
          <a:lstStyle/>
          <a:p>
            <a:r>
              <a:rPr lang="en-US" sz="5400" b="1"/>
              <a:t>Sea Ice Area Data</a:t>
            </a:r>
          </a:p>
        </p:txBody>
      </p:sp>
      <p:sp>
        <p:nvSpPr>
          <p:cNvPr id="11" name="TextBox 10">
            <a:extLst>
              <a:ext uri="{FF2B5EF4-FFF2-40B4-BE49-F238E27FC236}">
                <a16:creationId xmlns:a16="http://schemas.microsoft.com/office/drawing/2014/main" id="{7D9BE564-7B37-8044-1F8A-0C01731B5621}"/>
              </a:ext>
            </a:extLst>
          </p:cNvPr>
          <p:cNvSpPr txBox="1"/>
          <p:nvPr/>
        </p:nvSpPr>
        <p:spPr>
          <a:xfrm>
            <a:off x="557178" y="1293214"/>
            <a:ext cx="7942154"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600">
                <a:ea typeface="+mn-lt"/>
                <a:cs typeface="+mn-lt"/>
              </a:rPr>
              <a:t>The Sea ice in Canada indicators are based on the sea ice area data provided by Environment and Climate Change Canada's Climate Research Division</a:t>
            </a:r>
            <a:r>
              <a:rPr lang="en-US" sz="1600">
                <a:solidFill>
                  <a:srgbClr val="444444"/>
                </a:solidFill>
                <a:latin typeface="Calibri"/>
                <a:ea typeface="+mn-lt"/>
                <a:cs typeface="Calibri"/>
              </a:rPr>
              <a:t>.</a:t>
            </a:r>
            <a:endParaRPr lang="en-US" sz="1600">
              <a:solidFill>
                <a:srgbClr val="444444"/>
              </a:solidFill>
              <a:latin typeface="Calibri"/>
              <a:cs typeface="Calibri"/>
            </a:endParaRPr>
          </a:p>
          <a:p>
            <a:pPr marL="171450" indent="-171450">
              <a:buFont typeface="Arial"/>
              <a:buChar char="•"/>
            </a:pPr>
            <a:r>
              <a:rPr lang="en-US" sz="1600">
                <a:ea typeface="+mn-lt"/>
                <a:cs typeface="+mn-lt"/>
              </a:rPr>
              <a:t>All sub-regions exhibit statistically significant decreasing trends in summer sea ice area over the 1968-2020 period.</a:t>
            </a:r>
            <a:endParaRPr lang="en-US" sz="1600">
              <a:highlight>
                <a:srgbClr val="FFFF00"/>
              </a:highlight>
              <a:ea typeface="+mn-lt"/>
              <a:cs typeface="+mn-lt"/>
            </a:endParaRPr>
          </a:p>
          <a:p>
            <a:pPr marL="171450" indent="-171450">
              <a:buFont typeface="Arial"/>
              <a:buChar char="•"/>
            </a:pPr>
            <a:r>
              <a:rPr lang="en-US" sz="1600">
                <a:ea typeface="+mn-lt"/>
                <a:cs typeface="+mn-lt"/>
              </a:rPr>
              <a:t>Decreasing sea ice has a direct impact on the livelihoods and health of Indigenous peoples and northern communities in Canada. For example, it makes travel across sea ice less predictable and more dangerous, which can reduce access to traditional hunting and harvesting activities.</a:t>
            </a:r>
            <a:endParaRPr lang="en-US" sz="1600">
              <a:highlight>
                <a:srgbClr val="FFFF00"/>
              </a:highlight>
              <a:ea typeface="+mn-lt"/>
              <a:cs typeface="+mn-lt"/>
            </a:endParaRPr>
          </a:p>
          <a:p>
            <a:pPr marL="171450" indent="-171450">
              <a:buFont typeface="Arial"/>
              <a:buChar char="•"/>
            </a:pPr>
            <a:r>
              <a:rPr lang="en-US" sz="1600">
                <a:ea typeface="+mn-lt"/>
                <a:cs typeface="+mn-lt"/>
              </a:rPr>
              <a:t>Decreasing sea ice is also leading to shorelines being more exposed to waves and storm surges, and more prone to erosion and flooding. These same changes impact animals that use the sea ice.</a:t>
            </a:r>
          </a:p>
        </p:txBody>
      </p:sp>
      <p:pic>
        <p:nvPicPr>
          <p:cNvPr id="3" name="Picture 3" descr="Table&#10;&#10;Description automatically generated">
            <a:extLst>
              <a:ext uri="{FF2B5EF4-FFF2-40B4-BE49-F238E27FC236}">
                <a16:creationId xmlns:a16="http://schemas.microsoft.com/office/drawing/2014/main" id="{4871033D-8A7A-F3D1-5278-602B9D76F109}"/>
              </a:ext>
            </a:extLst>
          </p:cNvPr>
          <p:cNvPicPr>
            <a:picLocks noChangeAspect="1"/>
          </p:cNvPicPr>
          <p:nvPr/>
        </p:nvPicPr>
        <p:blipFill>
          <a:blip r:embed="rId2"/>
          <a:stretch>
            <a:fillRect/>
          </a:stretch>
        </p:blipFill>
        <p:spPr>
          <a:xfrm>
            <a:off x="761725" y="4172749"/>
            <a:ext cx="7617481" cy="2289886"/>
          </a:xfrm>
          <a:prstGeom prst="rect">
            <a:avLst/>
          </a:prstGeom>
        </p:spPr>
      </p:pic>
      <p:pic>
        <p:nvPicPr>
          <p:cNvPr id="5" name="Picture 13" descr="Table&#10;&#10;Description automatically generated">
            <a:extLst>
              <a:ext uri="{FF2B5EF4-FFF2-40B4-BE49-F238E27FC236}">
                <a16:creationId xmlns:a16="http://schemas.microsoft.com/office/drawing/2014/main" id="{328BECA6-5511-6934-4ABD-ECB63DF2E0E9}"/>
              </a:ext>
            </a:extLst>
          </p:cNvPr>
          <p:cNvPicPr>
            <a:picLocks noChangeAspect="1"/>
          </p:cNvPicPr>
          <p:nvPr/>
        </p:nvPicPr>
        <p:blipFill>
          <a:blip r:embed="rId3"/>
          <a:stretch>
            <a:fillRect/>
          </a:stretch>
        </p:blipFill>
        <p:spPr>
          <a:xfrm>
            <a:off x="8525318" y="229297"/>
            <a:ext cx="3102026" cy="6374663"/>
          </a:xfrm>
          <a:prstGeom prst="rect">
            <a:avLst/>
          </a:prstGeom>
        </p:spPr>
      </p:pic>
    </p:spTree>
    <p:extLst>
      <p:ext uri="{BB962C8B-B14F-4D97-AF65-F5344CB8AC3E}">
        <p14:creationId xmlns:p14="http://schemas.microsoft.com/office/powerpoint/2010/main" val="335424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sp>
        <p:nvSpPr>
          <p:cNvPr id="32" name="Rectangle 3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B37D7-95E5-4B31-93BE-48B2E03D26B2}"/>
              </a:ext>
            </a:extLst>
          </p:cNvPr>
          <p:cNvSpPr>
            <a:spLocks noGrp="1"/>
          </p:cNvSpPr>
          <p:nvPr>
            <p:ph type="title"/>
          </p:nvPr>
        </p:nvSpPr>
        <p:spPr>
          <a:xfrm>
            <a:off x="9321801" y="612843"/>
            <a:ext cx="2312480" cy="580300"/>
          </a:xfrm>
        </p:spPr>
        <p:txBody>
          <a:bodyPr anchor="b">
            <a:normAutofit/>
          </a:bodyPr>
          <a:lstStyle/>
          <a:p>
            <a:r>
              <a:rPr lang="en-US" sz="2800" b="1"/>
              <a:t>Sea Ice Area</a:t>
            </a:r>
          </a:p>
        </p:txBody>
      </p:sp>
      <p:sp>
        <p:nvSpPr>
          <p:cNvPr id="14" name="Content Placeholder 13">
            <a:extLst>
              <a:ext uri="{FF2B5EF4-FFF2-40B4-BE49-F238E27FC236}">
                <a16:creationId xmlns:a16="http://schemas.microsoft.com/office/drawing/2014/main" id="{A58207B9-8778-9E49-5F24-038184B910BC}"/>
              </a:ext>
            </a:extLst>
          </p:cNvPr>
          <p:cNvSpPr>
            <a:spLocks noGrp="1"/>
          </p:cNvSpPr>
          <p:nvPr>
            <p:ph idx="1"/>
          </p:nvPr>
        </p:nvSpPr>
        <p:spPr>
          <a:xfrm>
            <a:off x="9233878" y="1381920"/>
            <a:ext cx="2459017" cy="4536452"/>
          </a:xfrm>
        </p:spPr>
        <p:txBody>
          <a:bodyPr vert="horz" lIns="91440" tIns="45720" rIns="91440" bIns="45720" rtlCol="0" anchor="t">
            <a:noAutofit/>
          </a:bodyPr>
          <a:lstStyle/>
          <a:p>
            <a:r>
              <a:rPr lang="en-US" sz="1600">
                <a:solidFill>
                  <a:schemeClr val="tx1">
                    <a:lumMod val="85000"/>
                    <a:lumOff val="15000"/>
                  </a:schemeClr>
                </a:solidFill>
              </a:rPr>
              <a:t>In this bar graph, the y-axis refers to the area of sea ice (in square kilometers) for Baffin Bay and x-axis refers to the "Year".</a:t>
            </a:r>
          </a:p>
          <a:p>
            <a:pPr>
              <a:buClr>
                <a:srgbClr val="262626"/>
              </a:buClr>
            </a:pPr>
            <a:r>
              <a:rPr lang="en-US" sz="1600">
                <a:solidFill>
                  <a:schemeClr val="tx1">
                    <a:lumMod val="85000"/>
                    <a:lumOff val="15000"/>
                  </a:schemeClr>
                </a:solidFill>
              </a:rPr>
              <a:t>Over the years, we can see the sea ice area has been deceased in year between 1968-2020 in Baffin area.</a:t>
            </a:r>
          </a:p>
          <a:p>
            <a:pPr>
              <a:buClr>
                <a:srgbClr val="262626"/>
              </a:buClr>
            </a:pPr>
            <a:r>
              <a:rPr lang="en-US" sz="1600">
                <a:ea typeface="+mn-lt"/>
                <a:cs typeface="+mn-lt"/>
              </a:rPr>
              <a:t>The lowest sea ice area occurred in 2012, with 43 square kilometer.</a:t>
            </a:r>
            <a:endParaRPr lang="en-US" sz="1600" baseline="30000">
              <a:solidFill>
                <a:srgbClr val="000000"/>
              </a:solidFill>
            </a:endParaRPr>
          </a:p>
          <a:p>
            <a:pPr marL="0" indent="0">
              <a:buClr>
                <a:srgbClr val="262626"/>
              </a:buClr>
              <a:buNone/>
            </a:pPr>
            <a:endParaRPr lang="en-US" sz="1400">
              <a:solidFill>
                <a:schemeClr val="tx1">
                  <a:lumMod val="85000"/>
                  <a:lumOff val="15000"/>
                </a:schemeClr>
              </a:solidFill>
            </a:endParaRPr>
          </a:p>
          <a:p>
            <a:pPr marL="0" indent="0">
              <a:buClr>
                <a:srgbClr val="262626"/>
              </a:buClr>
              <a:buNone/>
            </a:pPr>
            <a:endParaRPr lang="en-US" sz="1400">
              <a:solidFill>
                <a:schemeClr val="tx1">
                  <a:lumMod val="85000"/>
                  <a:lumOff val="15000"/>
                </a:schemeClr>
              </a:solidFill>
              <a:highlight>
                <a:srgbClr val="FFFF00"/>
              </a:highlight>
            </a:endParaRPr>
          </a:p>
        </p:txBody>
      </p:sp>
      <p:pic>
        <p:nvPicPr>
          <p:cNvPr id="3" name="Picture 4" descr="Chart, histogram&#10;&#10;Description automatically generated">
            <a:extLst>
              <a:ext uri="{FF2B5EF4-FFF2-40B4-BE49-F238E27FC236}">
                <a16:creationId xmlns:a16="http://schemas.microsoft.com/office/drawing/2014/main" id="{56A55C9D-3918-82E8-C9DB-FE6ED8AB69A6}"/>
              </a:ext>
            </a:extLst>
          </p:cNvPr>
          <p:cNvPicPr>
            <a:picLocks noChangeAspect="1"/>
          </p:cNvPicPr>
          <p:nvPr/>
        </p:nvPicPr>
        <p:blipFill>
          <a:blip r:embed="rId2"/>
          <a:stretch>
            <a:fillRect/>
          </a:stretch>
        </p:blipFill>
        <p:spPr>
          <a:xfrm>
            <a:off x="832532" y="833946"/>
            <a:ext cx="7589434" cy="5087957"/>
          </a:xfrm>
          <a:prstGeom prst="rect">
            <a:avLst/>
          </a:prstGeom>
        </p:spPr>
      </p:pic>
    </p:spTree>
    <p:extLst>
      <p:ext uri="{BB962C8B-B14F-4D97-AF65-F5344CB8AC3E}">
        <p14:creationId xmlns:p14="http://schemas.microsoft.com/office/powerpoint/2010/main" val="3046071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DBD101-FC0A-4B21-82B0-57CAA7AEEC7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{23FC89C7-B205-4BA1-A9DD-3BECD5FB88E9}tf56219246_win32</Template>
  <TotalTime>0</TotalTime>
  <Words>3550</Words>
  <Application>Microsoft Office PowerPoint</Application>
  <PresentationFormat>Widescreen</PresentationFormat>
  <Paragraphs>250</Paragraphs>
  <Slides>34</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-apple-system</vt:lpstr>
      <vt:lpstr>Arial</vt:lpstr>
      <vt:lpstr>Avenir Next LT Pro</vt:lpstr>
      <vt:lpstr>Avenir Next LT Pro Light</vt:lpstr>
      <vt:lpstr>Calibri</vt:lpstr>
      <vt:lpstr>Calibri Light</vt:lpstr>
      <vt:lpstr>Garamond</vt:lpstr>
      <vt:lpstr>Roboto</vt:lpstr>
      <vt:lpstr>SavonVTI</vt:lpstr>
      <vt:lpstr>Office Theme</vt:lpstr>
      <vt:lpstr>Animal Migration and Climate Change</vt:lpstr>
      <vt:lpstr>Is Climate Change Affecting Arctic Fox Migration in the Canadian Arctic Archipelago?</vt:lpstr>
      <vt:lpstr>Background Information</vt:lpstr>
      <vt:lpstr>Background Information (cont.)</vt:lpstr>
      <vt:lpstr>Climate Data</vt:lpstr>
      <vt:lpstr>Factor 1: Co2 </vt:lpstr>
      <vt:lpstr>Factor 1: Co2  </vt:lpstr>
      <vt:lpstr>Sea Ice Area Data</vt:lpstr>
      <vt:lpstr>Sea Ice Area</vt:lpstr>
      <vt:lpstr>Sea Ice Area of Baffin Bay</vt:lpstr>
      <vt:lpstr>Temperature</vt:lpstr>
      <vt:lpstr>Food Insecurity</vt:lpstr>
      <vt:lpstr>Food Insecurity</vt:lpstr>
      <vt:lpstr>Migration  Visualization</vt:lpstr>
      <vt:lpstr>Main Data Source</vt:lpstr>
      <vt:lpstr>Data Cleaning and Wrangling</vt:lpstr>
      <vt:lpstr>Data Distribution</vt:lpstr>
      <vt:lpstr>What is the Longest Number of Years a Specific Fox has been Recorded?</vt:lpstr>
      <vt:lpstr>What is the Number of Foxes Tracked Every Year?</vt:lpstr>
      <vt:lpstr>Migration Visualization</vt:lpstr>
      <vt:lpstr>PowerPoint Presentation</vt:lpstr>
      <vt:lpstr> Movement of Foxes in Winter vs Summer over the Years</vt:lpstr>
      <vt:lpstr>Distribution Plot to Identify Home/Local Territory and Other Hotspots</vt:lpstr>
      <vt:lpstr>Interactive Map to Analyze Movement of Foxes over the Years</vt:lpstr>
      <vt:lpstr>Reflections</vt:lpstr>
      <vt:lpstr>Challenges With Data</vt:lpstr>
      <vt:lpstr>Challenges With Data (cont.)</vt:lpstr>
      <vt:lpstr>Challenges With Visualization</vt:lpstr>
      <vt:lpstr>Why Does It Matter?</vt:lpstr>
      <vt:lpstr>Why Does It Matter? (cont.)</vt:lpstr>
      <vt:lpstr>Why Does It Matter? (cont.)</vt:lpstr>
      <vt:lpstr>Future Work</vt:lpstr>
      <vt:lpstr>References</vt:lpstr>
      <vt:lpstr>References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Migration and Climate Change</dc:title>
  <dc:creator>Diaz, Dallas</dc:creator>
  <cp:lastModifiedBy>Gaurang Solanki</cp:lastModifiedBy>
  <cp:revision>11</cp:revision>
  <dcterms:created xsi:type="dcterms:W3CDTF">2022-10-14T23:37:32Z</dcterms:created>
  <dcterms:modified xsi:type="dcterms:W3CDTF">2023-04-23T20:33:52Z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